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9" r:id="rId4"/>
    <p:sldId id="259" r:id="rId5"/>
    <p:sldId id="260" r:id="rId6"/>
    <p:sldId id="261" r:id="rId7"/>
    <p:sldId id="262" r:id="rId8"/>
    <p:sldId id="263" r:id="rId9"/>
    <p:sldId id="264" r:id="rId10"/>
    <p:sldId id="280" r:id="rId11"/>
    <p:sldId id="265" r:id="rId12"/>
    <p:sldId id="266" r:id="rId13"/>
    <p:sldId id="267" r:id="rId14"/>
    <p:sldId id="268" r:id="rId15"/>
    <p:sldId id="269" r:id="rId16"/>
    <p:sldId id="272" r:id="rId17"/>
    <p:sldId id="270" r:id="rId18"/>
    <p:sldId id="271" r:id="rId19"/>
    <p:sldId id="273" r:id="rId20"/>
    <p:sldId id="274" r:id="rId21"/>
    <p:sldId id="275" r:id="rId22"/>
    <p:sldId id="276" r:id="rId23"/>
    <p:sldId id="277" r:id="rId24"/>
    <p:sldId id="281"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7" autoAdjust="0"/>
    <p:restoredTop sz="83398" autoAdjust="0"/>
  </p:normalViewPr>
  <p:slideViewPr>
    <p:cSldViewPr snapToGrid="0">
      <p:cViewPr varScale="1">
        <p:scale>
          <a:sx n="62" d="100"/>
          <a:sy n="62"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9AED6-F403-428B-9553-49D00A8FB121}"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F9899-9AD7-473F-91D8-A61CFA9FF3B1}" type="slidenum">
              <a:rPr kumimoji="1" lang="ja-JP" altLang="en-US" smtClean="0"/>
              <a:t>‹#›</a:t>
            </a:fld>
            <a:endParaRPr kumimoji="1" lang="ja-JP" altLang="en-US"/>
          </a:p>
        </p:txBody>
      </p:sp>
    </p:spTree>
    <p:extLst>
      <p:ext uri="{BB962C8B-B14F-4D97-AF65-F5344CB8AC3E}">
        <p14:creationId xmlns:p14="http://schemas.microsoft.com/office/powerpoint/2010/main" val="8000677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Thank you chair person.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 am going to talk about a new attack called password reset man in the middle attack and its impact.</a:t>
            </a:r>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a:t>
            </a:fld>
            <a:endParaRPr kumimoji="1" lang="ja-JP" altLang="en-US"/>
          </a:p>
        </p:txBody>
      </p:sp>
    </p:spTree>
    <p:extLst>
      <p:ext uri="{BB962C8B-B14F-4D97-AF65-F5344CB8AC3E}">
        <p14:creationId xmlns:p14="http://schemas.microsoft.com/office/powerpoint/2010/main" val="94636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By investigation, we found several services by using two factor authentication via SMS. For example, Twitter and Yahoo JAPAN. Twitter has secure message which is warning.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On the other hand, Yahoo JAPAN has unsecure message which is vulnerable to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a:t>
            </a:r>
            <a:endParaRPr kumimoji="1" lang="ja-JP" altLang="en-US" dirty="0"/>
          </a:p>
        </p:txBody>
      </p:sp>
      <p:sp>
        <p:nvSpPr>
          <p:cNvPr id="4" name="スライド番号プレースホルダー 3"/>
          <p:cNvSpPr>
            <a:spLocks noGrp="1"/>
          </p:cNvSpPr>
          <p:nvPr>
            <p:ph type="sldNum" sz="quarter" idx="10"/>
          </p:nvPr>
        </p:nvSpPr>
        <p:spPr/>
        <p:txBody>
          <a:bodyPr/>
          <a:lstStyle/>
          <a:p>
            <a:fld id="{591F9899-9AD7-473F-91D8-A61CFA9FF3B1}" type="slidenum">
              <a:rPr kumimoji="1" lang="ja-JP" altLang="en-US" smtClean="0"/>
              <a:t>10</a:t>
            </a:fld>
            <a:endParaRPr kumimoji="1" lang="ja-JP" altLang="en-US"/>
          </a:p>
        </p:txBody>
      </p:sp>
    </p:spTree>
    <p:extLst>
      <p:ext uri="{BB962C8B-B14F-4D97-AF65-F5344CB8AC3E}">
        <p14:creationId xmlns:p14="http://schemas.microsoft.com/office/powerpoint/2010/main" val="54564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we show our Investigation result on the major Japanese website.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found 173 websites that have user accounts out of 200.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Among them, there are 28 websites with password reset via SMS, including</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15 websites that have no warning such as Yahoo Japan.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These sites are vulnerable under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15 websites contain the duplicated services at different domains, and four unique sites are shown here: Google, Yahoo, Amazon and </a:t>
            </a:r>
            <a:r>
              <a:rPr kumimoji="1" lang="en-US" altLang="ja-JP" sz="1200" kern="1200" dirty="0" err="1" smtClean="0">
                <a:solidFill>
                  <a:schemeClr val="tx1"/>
                </a:solidFill>
                <a:effectLst/>
                <a:latin typeface="+mn-lt"/>
                <a:ea typeface="+mn-ea"/>
                <a:cs typeface="+mn-cs"/>
              </a:rPr>
              <a:t>Linkedin</a:t>
            </a:r>
            <a:r>
              <a:rPr kumimoji="1" lang="en-US" altLang="ja-JP" sz="1200" kern="1200" dirty="0" smtClean="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11</a:t>
            </a:fld>
            <a:endParaRPr kumimoji="1" lang="ja-JP" altLang="en-US"/>
          </a:p>
        </p:txBody>
      </p:sp>
    </p:spTree>
    <p:extLst>
      <p:ext uri="{BB962C8B-B14F-4D97-AF65-F5344CB8AC3E}">
        <p14:creationId xmlns:p14="http://schemas.microsoft.com/office/powerpoint/2010/main" val="378868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Now we turn to the user study experiment.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order to investigate the characteristics of users receiving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we conducted an experiment with 184 subjects collected from crowdsourcing service "Cloud Works".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12</a:t>
            </a:fld>
            <a:endParaRPr kumimoji="1" lang="ja-JP" altLang="en-US"/>
          </a:p>
        </p:txBody>
      </p:sp>
    </p:spTree>
    <p:extLst>
      <p:ext uri="{BB962C8B-B14F-4D97-AF65-F5344CB8AC3E}">
        <p14:creationId xmlns:p14="http://schemas.microsoft.com/office/powerpoint/2010/main" val="392269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show the four toy sites.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All subjects register on the websites from (1) to (4).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first and the second sites are used for practice.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fourth website tests TLS or not.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But, the third website, pseudo Facebook, is malicious.  At the third website, we set up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to reset the victim’s password of the first website.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If a careless subject enters the code here, he is regarded as vulnerable.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 set of subjects was divided into ﬁve groups and SMS messages were sent according to this table. Warning style is of resetting password.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Numeric and alphanumeric are style of reset codes.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Long style means sending two SMS messages. One is fake long and the other is short one with target code.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After all, subjects are required to complete questionnaire on user profile and security knowledge.</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13</a:t>
            </a:fld>
            <a:endParaRPr kumimoji="1" lang="ja-JP" altLang="en-US"/>
          </a:p>
        </p:txBody>
      </p:sp>
    </p:spTree>
    <p:extLst>
      <p:ext uri="{BB962C8B-B14F-4D97-AF65-F5344CB8AC3E}">
        <p14:creationId xmlns:p14="http://schemas.microsoft.com/office/powerpoint/2010/main" val="354751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is questionnaire called </a:t>
            </a:r>
            <a:r>
              <a:rPr kumimoji="1" lang="en-US" altLang="ja-JP" sz="1200" kern="1200" dirty="0" err="1" smtClean="0">
                <a:solidFill>
                  <a:schemeClr val="tx1"/>
                </a:solidFill>
                <a:effectLst/>
                <a:latin typeface="+mn-lt"/>
                <a:ea typeface="+mn-ea"/>
                <a:cs typeface="+mn-cs"/>
              </a:rPr>
              <a:t>SeBIS</a:t>
            </a:r>
            <a:r>
              <a:rPr kumimoji="1" lang="en-US"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which </a:t>
            </a:r>
            <a:r>
              <a:rPr kumimoji="1" lang="en-US" altLang="ja-JP" sz="1200" kern="1200" dirty="0" smtClean="0">
                <a:solidFill>
                  <a:schemeClr val="tx1"/>
                </a:solidFill>
                <a:effectLst/>
                <a:latin typeface="+mn-lt"/>
                <a:ea typeface="+mn-ea"/>
                <a:cs typeface="+mn-cs"/>
              </a:rPr>
              <a:t>examine subject's security knowledge and behavior. </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SeBIS</a:t>
            </a:r>
            <a:r>
              <a:rPr kumimoji="1" lang="en-US" altLang="ja-JP" sz="1200" kern="1200" dirty="0" smtClean="0">
                <a:solidFill>
                  <a:schemeClr val="tx1"/>
                </a:solidFill>
                <a:effectLst/>
                <a:latin typeface="+mn-lt"/>
                <a:ea typeface="+mn-ea"/>
                <a:cs typeface="+mn-cs"/>
              </a:rPr>
              <a:t> consists of 18 questions to be answered in 5 score.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example, question no. 5, I change my passwords frequently.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higher the score, the higher the security knowledge he has.</a:t>
            </a:r>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14</a:t>
            </a:fld>
            <a:endParaRPr kumimoji="1" lang="ja-JP" altLang="en-US"/>
          </a:p>
        </p:txBody>
      </p:sp>
    </p:spTree>
    <p:extLst>
      <p:ext uri="{BB962C8B-B14F-4D97-AF65-F5344CB8AC3E}">
        <p14:creationId xmlns:p14="http://schemas.microsoft.com/office/powerpoint/2010/main" val="17422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we show Experimental results in the table.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table shows the number of subjects for five SMS styles who enter the reset code at third malicious toy site, that is, vulnerable subjects.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Successful attack ratio is a fraction of vulnerable subjects for each group.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means how insecure the SMS style is.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see that the case of a no warning message has the highest attack ratio of 94.6%.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That makes sense.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comparison between numeric and alphanumeric codes, we need compare type 1 plus 3 and that of 2 plus 4. In order to clarify the attack ratio of each style of SMS message, we perform a chi-square test.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15</a:t>
            </a:fld>
            <a:endParaRPr kumimoji="1" lang="ja-JP" altLang="en-US"/>
          </a:p>
        </p:txBody>
      </p:sp>
    </p:spTree>
    <p:extLst>
      <p:ext uri="{BB962C8B-B14F-4D97-AF65-F5344CB8AC3E}">
        <p14:creationId xmlns:p14="http://schemas.microsoft.com/office/powerpoint/2010/main" val="1153403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How much significant the difference is?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the second table, the attack ratio with alphanumeric reset code is 67%, about 13% lower than that of numeric code, but the difference is not significant.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You see that the attack ratio with no warning is 94%, which is higher than that with warning.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show the chi-square test that the difference is significant with significant level of 90%.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16</a:t>
            </a:fld>
            <a:endParaRPr kumimoji="1" lang="ja-JP" altLang="en-US"/>
          </a:p>
        </p:txBody>
      </p:sp>
    </p:spTree>
    <p:extLst>
      <p:ext uri="{BB962C8B-B14F-4D97-AF65-F5344CB8AC3E}">
        <p14:creationId xmlns:p14="http://schemas.microsoft.com/office/powerpoint/2010/main" val="135466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show the distribution of </a:t>
            </a:r>
            <a:r>
              <a:rPr kumimoji="1" lang="en-US" altLang="ja-JP" sz="1200" kern="1200" dirty="0" err="1" smtClean="0">
                <a:solidFill>
                  <a:schemeClr val="tx1"/>
                </a:solidFill>
                <a:effectLst/>
                <a:latin typeface="+mn-lt"/>
                <a:ea typeface="+mn-ea"/>
                <a:cs typeface="+mn-cs"/>
              </a:rPr>
              <a:t>SeBIS</a:t>
            </a:r>
            <a:r>
              <a:rPr kumimoji="1" lang="en-US" altLang="ja-JP" sz="1200" kern="1200" dirty="0" smtClean="0">
                <a:solidFill>
                  <a:schemeClr val="tx1"/>
                </a:solidFill>
                <a:effectLst/>
                <a:latin typeface="+mn-lt"/>
                <a:ea typeface="+mn-ea"/>
                <a:cs typeface="+mn-cs"/>
              </a:rPr>
              <a:t> scores for all subjects.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Red is safe subject and black is vulnerable.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You see that both are distributed closely. Hence, there is not significant difference between them. This means secure knowledgeable people were</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vulnerable.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17</a:t>
            </a:fld>
            <a:endParaRPr kumimoji="1" lang="ja-JP" altLang="en-US"/>
          </a:p>
        </p:txBody>
      </p:sp>
    </p:spTree>
    <p:extLst>
      <p:ext uri="{BB962C8B-B14F-4D97-AF65-F5344CB8AC3E}">
        <p14:creationId xmlns:p14="http://schemas.microsoft.com/office/powerpoint/2010/main" val="107979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is a demographic successful attack ratio.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Attack ratios are distributed almost at 75 for any demographic group except the subjects aged 50 years or older have 100% vulnerable.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On the other hand, we find that subjects who did not remember whether or not they registered phone numbers on Twitter, Facebook, and yahoo were more vulnerable to attacks than any others.</a:t>
            </a:r>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18</a:t>
            </a:fld>
            <a:endParaRPr kumimoji="1" lang="ja-JP" altLang="en-US"/>
          </a:p>
        </p:txBody>
      </p:sp>
    </p:spTree>
    <p:extLst>
      <p:ext uri="{BB962C8B-B14F-4D97-AF65-F5344CB8AC3E}">
        <p14:creationId xmlns:p14="http://schemas.microsoft.com/office/powerpoint/2010/main" val="288719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Who are more vulnerable to the attack?</a:t>
            </a:r>
          </a:p>
          <a:p>
            <a:r>
              <a:rPr kumimoji="1" lang="en-US" altLang="ja-JP" dirty="0" smtClean="0"/>
              <a:t>To answer the question, we performed a logistic regression analysis for the successful attack ratio as the objective variable and personal properties of subjects as explanatory variables. </a:t>
            </a:r>
          </a:p>
          <a:p>
            <a:r>
              <a:rPr kumimoji="1" lang="en-US" altLang="ja-JP" dirty="0" smtClean="0"/>
              <a:t>This shows the result of logistic regression. </a:t>
            </a:r>
          </a:p>
          <a:p>
            <a:endParaRPr kumimoji="1" lang="en-US" altLang="ja-JP" dirty="0" smtClean="0"/>
          </a:p>
          <a:p>
            <a:r>
              <a:rPr kumimoji="1" lang="en-US" altLang="ja-JP" sz="1200" kern="1200" dirty="0" smtClean="0">
                <a:solidFill>
                  <a:schemeClr val="tx1"/>
                </a:solidFill>
                <a:effectLst/>
                <a:latin typeface="+mn-lt"/>
                <a:ea typeface="+mn-ea"/>
                <a:cs typeface="+mn-cs"/>
              </a:rPr>
              <a:t>We found very interesting results from the table here.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odds ratio of xq5 is very high as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𝑒 to 2.45 is 11.59.</a:t>
            </a:r>
            <a:endParaRPr kumimoji="1" lang="ja-JP" altLang="ja-JP" sz="1200" kern="1200" dirty="0" smtClean="0">
              <a:solidFill>
                <a:schemeClr val="tx1"/>
              </a:solidFill>
              <a:effectLst/>
              <a:latin typeface="+mn-lt"/>
              <a:ea typeface="+mn-ea"/>
              <a:cs typeface="+mn-cs"/>
            </a:endParaRPr>
          </a:p>
          <a:p>
            <a:r>
              <a:rPr kumimoji="1" lang="en-US" altLang="ja-JP" sz="1200" kern="1200" smtClean="0">
                <a:solidFill>
                  <a:schemeClr val="tx1"/>
                </a:solidFill>
                <a:effectLst/>
                <a:latin typeface="+mn-lt"/>
                <a:ea typeface="+mn-ea"/>
                <a:cs typeface="+mn-cs"/>
              </a:rPr>
              <a:t>xq5 </a:t>
            </a:r>
            <a:r>
              <a:rPr kumimoji="1" lang="en-US" altLang="ja-JP" sz="1200" kern="1200" dirty="0" smtClean="0">
                <a:solidFill>
                  <a:schemeClr val="tx1"/>
                </a:solidFill>
                <a:effectLst/>
                <a:latin typeface="+mn-lt"/>
                <a:ea typeface="+mn-ea"/>
                <a:cs typeface="+mn-cs"/>
              </a:rPr>
              <a:t>is </a:t>
            </a:r>
            <a:r>
              <a:rPr kumimoji="1" lang="en-US" altLang="ja-JP" sz="1200" kern="1200" dirty="0" err="1" smtClean="0">
                <a:solidFill>
                  <a:schemeClr val="tx1"/>
                </a:solidFill>
                <a:effectLst/>
                <a:latin typeface="+mn-lt"/>
                <a:ea typeface="+mn-ea"/>
                <a:cs typeface="+mn-cs"/>
              </a:rPr>
              <a:t>SeBIS</a:t>
            </a:r>
            <a:r>
              <a:rPr kumimoji="1" lang="en-US" altLang="ja-JP" sz="1200" kern="1200" dirty="0" smtClean="0">
                <a:solidFill>
                  <a:schemeClr val="tx1"/>
                </a:solidFill>
                <a:effectLst/>
                <a:latin typeface="+mn-lt"/>
                <a:ea typeface="+mn-ea"/>
                <a:cs typeface="+mn-cs"/>
              </a:rPr>
              <a:t> Q5 “I change my passwords only when necessary”.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implies that users changing their passwords very frequently are more likely to be attacked by a factor of 11.6.</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19</a:t>
            </a:fld>
            <a:endParaRPr kumimoji="1" lang="ja-JP" altLang="en-US"/>
          </a:p>
        </p:txBody>
      </p:sp>
    </p:spTree>
    <p:extLst>
      <p:ext uri="{BB962C8B-B14F-4D97-AF65-F5344CB8AC3E}">
        <p14:creationId xmlns:p14="http://schemas.microsoft.com/office/powerpoint/2010/main" val="205578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Let me begin with the background of our study.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Two factor authentication is widely used, to send a conﬁrmation message via SMS, like this. Two factor authentication is more secure than a simple password authentication because it prevents intrusion even if your password was compromised.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2</a:t>
            </a:fld>
            <a:endParaRPr kumimoji="1" lang="ja-JP" altLang="en-US"/>
          </a:p>
        </p:txBody>
      </p:sp>
    </p:spTree>
    <p:extLst>
      <p:ext uri="{BB962C8B-B14F-4D97-AF65-F5344CB8AC3E}">
        <p14:creationId xmlns:p14="http://schemas.microsoft.com/office/powerpoint/2010/main" val="128873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Let me conclude my talk.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have shown that there are 4 web services that are not taking countermeasures against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on Japanese access top 200 site.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According to the experimental result of 180 subjects, we have showed that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 Sending warning message resetting password is effective for reducing risk of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 Vulnerable users do not remember whether they have registered accounts or not.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 Users who frequently change their passwords are 11.6 times more vulnerable to users who do not change much.</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Thank you.</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20</a:t>
            </a:fld>
            <a:endParaRPr kumimoji="1" lang="ja-JP" altLang="en-US"/>
          </a:p>
        </p:txBody>
      </p:sp>
    </p:spTree>
    <p:extLst>
      <p:ext uri="{BB962C8B-B14F-4D97-AF65-F5344CB8AC3E}">
        <p14:creationId xmlns:p14="http://schemas.microsoft.com/office/powerpoint/2010/main" val="2631442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According the results of this study, we estimate how many users are potentially vulnerable in the Yahoo Japan as an example of actual companies.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Our estimate shows that 9.25 million users are subject to be attacked by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Yahoo Japan does not send warning message when user attempts to reset password.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Hence, we estimate more than 8.75 million victims there.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22</a:t>
            </a:fld>
            <a:endParaRPr kumimoji="1" lang="ja-JP" altLang="en-US"/>
          </a:p>
        </p:txBody>
      </p:sp>
    </p:spTree>
    <p:extLst>
      <p:ext uri="{BB962C8B-B14F-4D97-AF65-F5344CB8AC3E}">
        <p14:creationId xmlns:p14="http://schemas.microsoft.com/office/powerpoint/2010/main" val="123046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If they adopt warning message, they can reduce the number of victims to 1.45 million.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23</a:t>
            </a:fld>
            <a:endParaRPr kumimoji="1" lang="ja-JP" altLang="en-US"/>
          </a:p>
        </p:txBody>
      </p:sp>
    </p:spTree>
    <p:extLst>
      <p:ext uri="{BB962C8B-B14F-4D97-AF65-F5344CB8AC3E}">
        <p14:creationId xmlns:p14="http://schemas.microsoft.com/office/powerpoint/2010/main" val="537358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However, in 2017, Gelernter proposed the Password Reset Min-in-the middle attack, which can take over a user’s account by using Two Factor Authentication via SMS.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have three parties, victim A, attacker B and target site C.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Victim A attempts to register to site B created by the attacker.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Site B prompts user A to enter the phone number as a procedure for registration.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However, the attacker sends a password reset request to the target site C with his telephone number on behave of him.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Site C thinks that A is requesting a password reset and sends back to him a verification code for his account. He thinks that the code was sent by site B, and he enters the code in the attacker site B. Then B can change his password and finally takes over his account.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Two factor authentication was believed to improve security, however, it makes the site more vulnerable than before.</a:t>
            </a:r>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24</a:t>
            </a:fld>
            <a:endParaRPr kumimoji="1" lang="ja-JP" altLang="en-US"/>
          </a:p>
        </p:txBody>
      </p:sp>
    </p:spTree>
    <p:extLst>
      <p:ext uri="{BB962C8B-B14F-4D97-AF65-F5344CB8AC3E}">
        <p14:creationId xmlns:p14="http://schemas.microsoft.com/office/powerpoint/2010/main" val="268312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However, we have two SMSs. Green is an authentication when registering an account. Orange is the other authentication when resetting password. These are similar. </a:t>
            </a:r>
            <a:endParaRPr kumimoji="1" lang="ja-JP" altLang="en-US" dirty="0"/>
          </a:p>
        </p:txBody>
      </p:sp>
      <p:sp>
        <p:nvSpPr>
          <p:cNvPr id="4" name="スライド番号プレースホルダー 3"/>
          <p:cNvSpPr>
            <a:spLocks noGrp="1"/>
          </p:cNvSpPr>
          <p:nvPr>
            <p:ph type="sldNum" sz="quarter" idx="10"/>
          </p:nvPr>
        </p:nvSpPr>
        <p:spPr/>
        <p:txBody>
          <a:bodyPr/>
          <a:lstStyle/>
          <a:p>
            <a:fld id="{591F9899-9AD7-473F-91D8-A61CFA9FF3B1}" type="slidenum">
              <a:rPr kumimoji="1" lang="ja-JP" altLang="en-US" smtClean="0"/>
              <a:t>3</a:t>
            </a:fld>
            <a:endParaRPr kumimoji="1" lang="ja-JP" altLang="en-US"/>
          </a:p>
        </p:txBody>
      </p:sp>
    </p:spTree>
    <p:extLst>
      <p:ext uri="{BB962C8B-B14F-4D97-AF65-F5344CB8AC3E}">
        <p14:creationId xmlns:p14="http://schemas.microsoft.com/office/powerpoint/2010/main" val="123488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Hence</a:t>
            </a:r>
            <a:r>
              <a:rPr kumimoji="1" lang="en-US" altLang="ja-JP" sz="1200" kern="1200" dirty="0" smtClean="0">
                <a:solidFill>
                  <a:schemeClr val="tx1"/>
                </a:solidFill>
                <a:effectLst/>
                <a:latin typeface="+mn-lt"/>
                <a:ea typeface="+mn-ea"/>
                <a:cs typeface="+mn-cs"/>
              </a:rPr>
              <a:t>, in 2017, Gelernter proposed the Password Reset Min-in-the middle attack, which can take over a user’s account by using Two Factor Authentication via SMS.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 have three parties, victim A, attacker B and target website C.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Victim A attempts to register to site B created by the attacker.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But actually, the attacker requests a password reset to the target site C using the phone number of user A on behave of him.</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Site C thinks that A is requesting a password reset and sends back to him a verification code for his account. He thinks that code was sent by B. He enters the reset code in the attacker site B. Then, B can change the password and takes over his account.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Two factor authentication was believed to improve security, however, it makes the site more vulnerable than before.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4</a:t>
            </a:fld>
            <a:endParaRPr kumimoji="1" lang="ja-JP" altLang="en-US"/>
          </a:p>
        </p:txBody>
      </p:sp>
    </p:spTree>
    <p:extLst>
      <p:ext uri="{BB962C8B-B14F-4D97-AF65-F5344CB8AC3E}">
        <p14:creationId xmlns:p14="http://schemas.microsoft.com/office/powerpoint/2010/main" val="411711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Gelernter et al. suggested three countermeasures against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 Using a URL for password reset instead of an SMS reset code. Victim user could appear suspicious and would be less likely to invoke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 Specify the service name in the SMS message.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Victim easily finds it was sent from "S! Japan" rather than site B.</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 Warning password reset in</a:t>
            </a:r>
            <a:r>
              <a:rPr kumimoji="1" lang="ja-JP" altLang="en-US" sz="1200" kern="1200" dirty="0" smtClean="0">
                <a:solidFill>
                  <a:schemeClr val="tx1"/>
                </a:solidFill>
                <a:effectLst/>
                <a:latin typeface="+mn-lt"/>
                <a:ea typeface="+mn-ea"/>
                <a:cs typeface="+mn-cs"/>
              </a:rPr>
              <a:t>　</a:t>
            </a:r>
            <a:r>
              <a:rPr lang="en-US" altLang="ja-JP" dirty="0" smtClean="0">
                <a:latin typeface="Arial" panose="020B0604020202020204" pitchFamily="34" charset="0"/>
                <a:cs typeface="Arial" panose="020B0604020202020204" pitchFamily="34" charset="0"/>
              </a:rPr>
              <a:t>the</a:t>
            </a:r>
            <a:r>
              <a:rPr kumimoji="1" lang="en-US" altLang="ja-JP" sz="1200" kern="1200" dirty="0" smtClean="0">
                <a:solidFill>
                  <a:schemeClr val="tx1"/>
                </a:solidFill>
                <a:effectLst/>
                <a:latin typeface="+mn-lt"/>
                <a:ea typeface="+mn-ea"/>
                <a:cs typeface="+mn-cs"/>
              </a:rPr>
              <a:t> SMS message.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With warning message like "password reset code", users can notice that being attacked.</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5</a:t>
            </a:fld>
            <a:endParaRPr kumimoji="1" lang="ja-JP" altLang="en-US"/>
          </a:p>
        </p:txBody>
      </p:sp>
    </p:spTree>
    <p:extLst>
      <p:ext uri="{BB962C8B-B14F-4D97-AF65-F5344CB8AC3E}">
        <p14:creationId xmlns:p14="http://schemas.microsoft.com/office/powerpoint/2010/main" val="93978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However, Gelernter et </a:t>
            </a:r>
            <a:r>
              <a:rPr kumimoji="1" lang="en-US" altLang="ja-JP" sz="1200" kern="1200" dirty="0" err="1" smtClean="0">
                <a:solidFill>
                  <a:schemeClr val="tx1"/>
                </a:solidFill>
                <a:effectLst/>
                <a:latin typeface="+mn-lt"/>
                <a:ea typeface="+mn-ea"/>
                <a:cs typeface="+mn-cs"/>
              </a:rPr>
              <a:t>al's</a:t>
            </a:r>
            <a:r>
              <a:rPr kumimoji="1" lang="en-US" altLang="ja-JP" sz="1200" kern="1200" dirty="0" smtClean="0">
                <a:solidFill>
                  <a:schemeClr val="tx1"/>
                </a:solidFill>
                <a:effectLst/>
                <a:latin typeface="+mn-lt"/>
                <a:ea typeface="+mn-ea"/>
                <a:cs typeface="+mn-cs"/>
              </a:rPr>
              <a:t> suggestion has several issues.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 If a short URLs is used here, it cannot be judged for genuine or faked.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URL links can be a new phishing target.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As for 2nd and 3rd suggestions, actually no one read the warning message carefully.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Even if services name was specified, they don't care it at all and could be compromised.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Moreover, we found out new two more threads.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6</a:t>
            </a:fld>
            <a:endParaRPr kumimoji="1" lang="ja-JP" altLang="en-US"/>
          </a:p>
        </p:txBody>
      </p:sp>
    </p:spTree>
    <p:extLst>
      <p:ext uri="{BB962C8B-B14F-4D97-AF65-F5344CB8AC3E}">
        <p14:creationId xmlns:p14="http://schemas.microsoft.com/office/powerpoint/2010/main" val="248914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 first attack is a long SMS attack.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This is an attack that forces a victim not to read SMS message.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Attacker sends a very long message for the first time and makes the victim to enter the first code.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Given second message, a user might carelessly read a second message and type a code because the second procedure seems to be the same as the ﬁrst.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second attack is a numeric authentication code attack.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Here are two SMS messages; one with alphanumeric code and the other is numeric codes.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You can find the numeric code looks as emphasized, and regarded as a link.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Since it is too explicit to read the remaining message, the victim is attacked.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7</a:t>
            </a:fld>
            <a:endParaRPr kumimoji="1" lang="ja-JP" altLang="en-US"/>
          </a:p>
        </p:txBody>
      </p:sp>
    </p:spTree>
    <p:extLst>
      <p:ext uri="{BB962C8B-B14F-4D97-AF65-F5344CB8AC3E}">
        <p14:creationId xmlns:p14="http://schemas.microsoft.com/office/powerpoint/2010/main" val="132535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we have some research questions of our study.</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 Are the Japanese major websites secure against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 What styles of message does work effective to reduce risk of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 Who are vulnerable to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8</a:t>
            </a:fld>
            <a:endParaRPr kumimoji="1" lang="ja-JP" altLang="en-US"/>
          </a:p>
        </p:txBody>
      </p:sp>
    </p:spTree>
    <p:extLst>
      <p:ext uri="{BB962C8B-B14F-4D97-AF65-F5344CB8AC3E}">
        <p14:creationId xmlns:p14="http://schemas.microsoft.com/office/powerpoint/2010/main" val="86152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Here is</a:t>
            </a:r>
            <a:r>
              <a:rPr kumimoji="1" lang="ja-JP" altLang="en-US"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Our Approach.</a:t>
            </a:r>
            <a:endParaRPr kumimoji="1" lang="ja-JP" altLang="ja-JP" sz="1200" kern="1200" dirty="0" smtClean="0">
              <a:solidFill>
                <a:schemeClr val="tx1"/>
              </a:solidFill>
              <a:effectLst/>
              <a:latin typeface="+mn-lt"/>
              <a:ea typeface="+mn-ea"/>
              <a:cs typeface="+mn-cs"/>
            </a:endParaRPr>
          </a:p>
          <a:p>
            <a:pPr lvl="0"/>
            <a:r>
              <a:rPr kumimoji="1" lang="en-US" altLang="ja-JP" sz="1200" kern="1200" dirty="0" smtClean="0">
                <a:solidFill>
                  <a:schemeClr val="tx1"/>
                </a:solidFill>
                <a:effectLst/>
                <a:latin typeface="+mn-lt"/>
                <a:ea typeface="+mn-ea"/>
                <a:cs typeface="+mn-cs"/>
              </a:rPr>
              <a:t>1. Investigate the top 200 websites of Alexa Japan.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We tested websites by using the three-item check sheet. </a:t>
            </a:r>
          </a:p>
          <a:p>
            <a:pPr lvl="1"/>
            <a:r>
              <a:rPr lang="en-US" altLang="ja-JP" dirty="0" smtClean="0">
                <a:latin typeface="Arial" panose="020B0604020202020204" pitchFamily="34" charset="0"/>
                <a:cs typeface="Arial" panose="020B0604020202020204" pitchFamily="34" charset="0"/>
              </a:rPr>
              <a:t>Is account registration available?  </a:t>
            </a:r>
          </a:p>
          <a:p>
            <a:pPr lvl="1"/>
            <a:r>
              <a:rPr lang="en-US" altLang="ja-JP" dirty="0" smtClean="0">
                <a:latin typeface="Arial" panose="020B0604020202020204" pitchFamily="34" charset="0"/>
                <a:cs typeface="Arial" panose="020B0604020202020204" pitchFamily="34" charset="0"/>
              </a:rPr>
              <a:t>Is password reset via SMS used?</a:t>
            </a:r>
          </a:p>
          <a:p>
            <a:pPr lvl="1"/>
            <a:r>
              <a:rPr lang="en-US" altLang="ja-JP" dirty="0" smtClean="0">
                <a:latin typeface="Arial" panose="020B0604020202020204" pitchFamily="34" charset="0"/>
                <a:cs typeface="Arial" panose="020B0604020202020204" pitchFamily="34" charset="0"/>
              </a:rPr>
              <a:t>Is a warning given if the SMS speciﬁes a password reset.</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 Perform user study on individual characteristics with who are likely to be vulnerable to the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attack. For example, security knowledgeable people would reduce the risk of </a:t>
            </a:r>
            <a:r>
              <a:rPr kumimoji="1" lang="en-US" altLang="ja-JP" sz="1200" kern="1200" dirty="0" err="1" smtClean="0">
                <a:solidFill>
                  <a:schemeClr val="tx1"/>
                </a:solidFill>
                <a:effectLst/>
                <a:latin typeface="+mn-lt"/>
                <a:ea typeface="+mn-ea"/>
                <a:cs typeface="+mn-cs"/>
              </a:rPr>
              <a:t>PRMitM</a:t>
            </a:r>
            <a:r>
              <a:rPr kumimoji="1" lang="en-US" altLang="ja-JP" sz="1200" kern="1200" dirty="0" smtClean="0">
                <a:solidFill>
                  <a:schemeClr val="tx1"/>
                </a:solidFill>
                <a:effectLst/>
                <a:latin typeface="+mn-lt"/>
                <a:ea typeface="+mn-ea"/>
                <a:cs typeface="+mn-cs"/>
              </a:rPr>
              <a:t>? How about careful people are?</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DDF0D33-8D61-442B-A40D-70D5AC9F8CF1}" type="slidenum">
              <a:rPr kumimoji="1" lang="ja-JP" altLang="en-US" smtClean="0"/>
              <a:t>9</a:t>
            </a:fld>
            <a:endParaRPr kumimoji="1" lang="ja-JP" altLang="en-US"/>
          </a:p>
        </p:txBody>
      </p:sp>
    </p:spTree>
    <p:extLst>
      <p:ext uri="{BB962C8B-B14F-4D97-AF65-F5344CB8AC3E}">
        <p14:creationId xmlns:p14="http://schemas.microsoft.com/office/powerpoint/2010/main" val="206710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425824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101652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97587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81082"/>
            <a:ext cx="2743200" cy="365125"/>
          </a:xfrm>
        </p:spPr>
        <p:txBody>
          <a:bodyPr/>
          <a:lstStyle>
            <a:lvl1pPr>
              <a:defRPr sz="1600">
                <a:solidFill>
                  <a:schemeClr val="tx1"/>
                </a:solidFill>
              </a:defRPr>
            </a:lvl1pPr>
          </a:lstStyle>
          <a:p>
            <a:fld id="{D3A3F4D6-9A7F-4042-B147-FD7F8125FDC2}" type="slidenum">
              <a:rPr lang="ja-JP" altLang="en-US" smtClean="0"/>
              <a:pPr/>
              <a:t>‹#›</a:t>
            </a:fld>
            <a:endParaRPr lang="ja-JP" altLang="en-US" dirty="0"/>
          </a:p>
        </p:txBody>
      </p:sp>
    </p:spTree>
    <p:extLst>
      <p:ext uri="{BB962C8B-B14F-4D97-AF65-F5344CB8AC3E}">
        <p14:creationId xmlns:p14="http://schemas.microsoft.com/office/powerpoint/2010/main" val="27197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59230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84574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218978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212569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349982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191019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1E8FCB6-2D90-4FB1-A610-AEBEEA7813D2}" type="datetimeFigureOut">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267584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8FCB6-2D90-4FB1-A610-AEBEEA7813D2}" type="datetimeFigureOut">
              <a:rPr kumimoji="1" lang="ja-JP" altLang="en-US" smtClean="0"/>
              <a:t>2019/2/12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3F4D6-9A7F-4042-B147-FD7F8125FDC2}" type="slidenum">
              <a:rPr kumimoji="1" lang="ja-JP" altLang="en-US" smtClean="0"/>
              <a:t>‹#›</a:t>
            </a:fld>
            <a:endParaRPr kumimoji="1" lang="ja-JP" altLang="en-US"/>
          </a:p>
        </p:txBody>
      </p:sp>
    </p:spTree>
    <p:extLst>
      <p:ext uri="{BB962C8B-B14F-4D97-AF65-F5344CB8AC3E}">
        <p14:creationId xmlns:p14="http://schemas.microsoft.com/office/powerpoint/2010/main" val="179925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1122363"/>
            <a:ext cx="9850341" cy="2387600"/>
          </a:xfrm>
        </p:spPr>
        <p:txBody>
          <a:bodyPr>
            <a:normAutofit fontScale="90000"/>
          </a:bodyPr>
          <a:lstStyle/>
          <a:p>
            <a:r>
              <a:rPr lang="en-US" altLang="ja-JP" dirty="0">
                <a:latin typeface="Arial" panose="020B0604020202020204" pitchFamily="34" charset="0"/>
                <a:cs typeface="Arial" panose="020B0604020202020204" pitchFamily="34" charset="0"/>
              </a:rPr>
              <a:t>Impact Assessment of Password Reset </a:t>
            </a:r>
            <a:r>
              <a:rPr lang="en-US" altLang="ja-JP" dirty="0" err="1" smtClean="0">
                <a:latin typeface="Arial" panose="020B0604020202020204" pitchFamily="34" charset="0"/>
                <a:cs typeface="Arial" panose="020B0604020202020204" pitchFamily="34" charset="0"/>
              </a:rPr>
              <a:t>MitM</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attack with Two-factor Authentication</a:t>
            </a:r>
          </a:p>
        </p:txBody>
      </p:sp>
      <p:sp>
        <p:nvSpPr>
          <p:cNvPr id="3" name="サブタイトル 2"/>
          <p:cNvSpPr>
            <a:spLocks noGrp="1"/>
          </p:cNvSpPr>
          <p:nvPr>
            <p:ph type="subTitle" idx="1"/>
          </p:nvPr>
        </p:nvSpPr>
        <p:spPr/>
        <p:txBody>
          <a:bodyPr>
            <a:normAutofit/>
          </a:bodyPr>
          <a:lstStyle/>
          <a:p>
            <a:pPr lvl="0"/>
            <a:r>
              <a:rPr lang="en-US" altLang="ja-JP" sz="2800" b="1" dirty="0" smtClean="0">
                <a:solidFill>
                  <a:prstClr val="black"/>
                </a:solidFill>
                <a:latin typeface="游ゴシック" panose="020F0502020204030204"/>
                <a:ea typeface="游ゴシック" panose="020B0400000000000000" pitchFamily="50" charset="-128"/>
              </a:rPr>
              <a:t>Kota Sasa, Hiroaki Kikuchi</a:t>
            </a:r>
          </a:p>
          <a:p>
            <a:pPr lvl="0"/>
            <a:r>
              <a:rPr lang="en-US" altLang="ja-JP" sz="2800" b="1" dirty="0" smtClean="0">
                <a:solidFill>
                  <a:prstClr val="black"/>
                </a:solidFill>
                <a:latin typeface="游ゴシック" panose="020F0502020204030204"/>
                <a:ea typeface="游ゴシック" panose="020B0400000000000000" pitchFamily="50" charset="-128"/>
              </a:rPr>
              <a:t>Meiji University</a:t>
            </a:r>
            <a:endParaRPr lang="en-US" altLang="ja-JP" sz="2800" b="1"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7495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panose="020B0604020202020204" pitchFamily="34" charset="0"/>
                <a:cs typeface="Arial" panose="020B0604020202020204" pitchFamily="34" charset="0"/>
              </a:rPr>
              <a:t>Investigation Result Example</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latin typeface="Arial" panose="020B0604020202020204" pitchFamily="34" charset="0"/>
                <a:cs typeface="Arial" panose="020B0604020202020204" pitchFamily="34" charset="0"/>
              </a:rPr>
              <a:t>We found several services by using two factor authentication via SMS. For example,</a:t>
            </a:r>
          </a:p>
          <a:p>
            <a:endParaRPr kumimoji="1" lang="en-US" altLang="ja-JP" dirty="0" smtClean="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kumimoji="1" lang="en-US" altLang="ja-JP" dirty="0" smtClean="0">
              <a:latin typeface="Arial" panose="020B0604020202020204" pitchFamily="34" charset="0"/>
              <a:cs typeface="Arial" panose="020B0604020202020204" pitchFamily="34" charset="0"/>
            </a:endParaRPr>
          </a:p>
          <a:p>
            <a:endParaRPr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Twitter has secure message which is warning. </a:t>
            </a:r>
          </a:p>
          <a:p>
            <a:r>
              <a:rPr lang="en-US" altLang="ja-JP" dirty="0" smtClean="0">
                <a:latin typeface="Arial" panose="020B0604020202020204" pitchFamily="34" charset="0"/>
                <a:cs typeface="Arial" panose="020B0604020202020204" pitchFamily="34" charset="0"/>
              </a:rPr>
              <a:t>Yahoo JAPAN </a:t>
            </a:r>
            <a:r>
              <a:rPr lang="en-US" altLang="ja-JP" dirty="0">
                <a:latin typeface="Arial" panose="020B0604020202020204" pitchFamily="34" charset="0"/>
                <a:cs typeface="Arial" panose="020B0604020202020204" pitchFamily="34" charset="0"/>
              </a:rPr>
              <a:t>has unsecure </a:t>
            </a:r>
            <a:r>
              <a:rPr lang="en-US" altLang="ja-JP" dirty="0" smtClean="0">
                <a:latin typeface="Arial" panose="020B0604020202020204" pitchFamily="34" charset="0"/>
                <a:cs typeface="Arial" panose="020B0604020202020204" pitchFamily="34" charset="0"/>
              </a:rPr>
              <a:t>message </a:t>
            </a:r>
            <a:r>
              <a:rPr lang="en-US" altLang="ja-JP" dirty="0">
                <a:latin typeface="Arial" panose="020B0604020202020204" pitchFamily="34" charset="0"/>
                <a:cs typeface="Arial" panose="020B0604020202020204" pitchFamily="34" charset="0"/>
              </a:rPr>
              <a:t>which is vulnerable </a:t>
            </a:r>
            <a:r>
              <a:rPr lang="en-US" altLang="ja-JP" dirty="0" smtClean="0">
                <a:latin typeface="Arial" panose="020B0604020202020204" pitchFamily="34" charset="0"/>
                <a:cs typeface="Arial" panose="020B0604020202020204" pitchFamily="34" charset="0"/>
              </a:rPr>
              <a:t>to </a:t>
            </a:r>
            <a:r>
              <a:rPr lang="en-US" altLang="ja-JP" dirty="0" err="1" smtClean="0">
                <a:latin typeface="Arial" panose="020B0604020202020204" pitchFamily="34" charset="0"/>
                <a:cs typeface="Arial" panose="020B0604020202020204" pitchFamily="34" charset="0"/>
              </a:rPr>
              <a:t>PRMitM</a:t>
            </a:r>
            <a:r>
              <a:rPr lang="en-US" altLang="ja-JP" dirty="0" smtClean="0">
                <a:latin typeface="Arial" panose="020B0604020202020204" pitchFamily="34" charset="0"/>
                <a:cs typeface="Arial" panose="020B0604020202020204" pitchFamily="34" charset="0"/>
              </a:rPr>
              <a:t> attack.  </a:t>
            </a:r>
            <a:endParaRPr lang="en-US" altLang="ja-JP" dirty="0">
              <a:latin typeface="Arial" panose="020B0604020202020204" pitchFamily="34" charset="0"/>
              <a:cs typeface="Arial" panose="020B0604020202020204" pitchFamily="34" charset="0"/>
            </a:endParaRPr>
          </a:p>
          <a:p>
            <a:endParaRPr kumimoji="1" lang="en-US" altLang="ja-JP" dirty="0" smtClean="0">
              <a:latin typeface="Arial" panose="020B0604020202020204" pitchFamily="34" charset="0"/>
              <a:cs typeface="Arial" panose="020B0604020202020204" pitchFamily="34" charset="0"/>
            </a:endParaRPr>
          </a:p>
          <a:p>
            <a:endParaRPr kumimoji="1" lang="en-US" altLang="ja-JP" dirty="0">
              <a:latin typeface="Arial" panose="020B0604020202020204" pitchFamily="34" charset="0"/>
              <a:cs typeface="Arial" panose="020B0604020202020204" pitchFamily="34" charset="0"/>
            </a:endParaRPr>
          </a:p>
          <a:p>
            <a:endParaRPr kumimoji="1" lang="en-US" altLang="ja-JP" dirty="0" smtClean="0">
              <a:latin typeface="Arial" panose="020B0604020202020204" pitchFamily="34" charset="0"/>
              <a:cs typeface="Arial" panose="020B0604020202020204" pitchFamily="34" charset="0"/>
            </a:endParaRPr>
          </a:p>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82868191"/>
              </p:ext>
            </p:extLst>
          </p:nvPr>
        </p:nvGraphicFramePr>
        <p:xfrm>
          <a:off x="1476903" y="2808889"/>
          <a:ext cx="9238194" cy="1754844"/>
        </p:xfrm>
        <a:graphic>
          <a:graphicData uri="http://schemas.openxmlformats.org/drawingml/2006/table">
            <a:tbl>
              <a:tblPr firstRow="1" bandRow="1">
                <a:tableStyleId>{5C22544A-7EE6-4342-B048-85BDC9FD1C3A}</a:tableStyleId>
              </a:tblPr>
              <a:tblGrid>
                <a:gridCol w="1768447">
                  <a:extLst>
                    <a:ext uri="{9D8B030D-6E8A-4147-A177-3AD203B41FA5}">
                      <a16:colId xmlns:a16="http://schemas.microsoft.com/office/drawing/2014/main" xmlns="" val="218651212"/>
                    </a:ext>
                  </a:extLst>
                </a:gridCol>
                <a:gridCol w="7469747">
                  <a:extLst>
                    <a:ext uri="{9D8B030D-6E8A-4147-A177-3AD203B41FA5}">
                      <a16:colId xmlns:a16="http://schemas.microsoft.com/office/drawing/2014/main" xmlns="" val="3009791546"/>
                    </a:ext>
                  </a:extLst>
                </a:gridCol>
              </a:tblGrid>
              <a:tr h="394476">
                <a:tc>
                  <a:txBody>
                    <a:bodyPr/>
                    <a:lstStyle/>
                    <a:p>
                      <a:pPr algn="ctr"/>
                      <a:r>
                        <a:rPr kumimoji="1" lang="en-US" altLang="ja-JP" sz="2400" b="0" dirty="0" smtClean="0">
                          <a:solidFill>
                            <a:schemeClr val="tx1"/>
                          </a:solidFill>
                          <a:latin typeface="Arial" panose="020B0604020202020204" pitchFamily="34" charset="0"/>
                          <a:cs typeface="Arial" panose="020B0604020202020204" pitchFamily="34" charset="0"/>
                        </a:rPr>
                        <a:t>Name</a:t>
                      </a:r>
                      <a:endParaRPr kumimoji="1" lang="ja-JP" altLang="en-US" sz="2400" b="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smtClean="0">
                          <a:solidFill>
                            <a:schemeClr val="tx1"/>
                          </a:solidFill>
                          <a:latin typeface="Arial" panose="020B0604020202020204" pitchFamily="34" charset="0"/>
                          <a:cs typeface="Arial" panose="020B0604020202020204" pitchFamily="34" charset="0"/>
                        </a:rPr>
                        <a:t>Password</a:t>
                      </a:r>
                      <a:r>
                        <a:rPr kumimoji="1" lang="en-US" altLang="ja-JP" sz="2400" b="0" baseline="0" dirty="0" smtClean="0">
                          <a:solidFill>
                            <a:schemeClr val="tx1"/>
                          </a:solidFill>
                          <a:latin typeface="Arial" panose="020B0604020202020204" pitchFamily="34" charset="0"/>
                          <a:cs typeface="Arial" panose="020B0604020202020204" pitchFamily="34" charset="0"/>
                        </a:rPr>
                        <a:t> reset </a:t>
                      </a:r>
                      <a:r>
                        <a:rPr kumimoji="1" lang="en-US" altLang="ja-JP" sz="2400" b="0" dirty="0" smtClean="0">
                          <a:solidFill>
                            <a:schemeClr val="tx1"/>
                          </a:solidFill>
                          <a:latin typeface="Arial" panose="020B0604020202020204" pitchFamily="34" charset="0"/>
                          <a:cs typeface="Arial" panose="020B0604020202020204" pitchFamily="34" charset="0"/>
                        </a:rPr>
                        <a:t>SMS message</a:t>
                      </a:r>
                      <a:endParaRPr kumimoji="1" lang="ja-JP" altLang="en-US" sz="2400" b="0" dirty="0" smtClean="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9991188"/>
                  </a:ext>
                </a:extLst>
              </a:tr>
              <a:tr h="370817">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Twitter</a:t>
                      </a:r>
                      <a:endParaRPr kumimoji="1" lang="ja-JP" altLang="en-US" sz="240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chemeClr val="tx1"/>
                          </a:solidFill>
                          <a:latin typeface="Arial" panose="020B0604020202020204" pitchFamily="34" charset="0"/>
                          <a:cs typeface="Arial" panose="020B0604020202020204" pitchFamily="34" charset="0"/>
                        </a:rPr>
                        <a:t>Your Twitter </a:t>
                      </a:r>
                      <a:r>
                        <a:rPr kumimoji="1" lang="en-US" altLang="ja-JP" sz="2400" dirty="0" smtClean="0">
                          <a:solidFill>
                            <a:srgbClr val="FF0000"/>
                          </a:solidFill>
                          <a:latin typeface="Arial" panose="020B0604020202020204" pitchFamily="34" charset="0"/>
                          <a:cs typeface="Arial" panose="020B0604020202020204" pitchFamily="34" charset="0"/>
                        </a:rPr>
                        <a:t>password reset code</a:t>
                      </a:r>
                      <a:r>
                        <a:rPr kumimoji="1" lang="en-US" altLang="ja-JP" sz="2400" dirty="0" smtClean="0">
                          <a:solidFill>
                            <a:schemeClr val="tx1"/>
                          </a:solidFill>
                          <a:latin typeface="Arial" panose="020B0604020202020204" pitchFamily="34" charset="0"/>
                          <a:cs typeface="Arial" panose="020B0604020202020204" pitchFamily="34" charset="0"/>
                        </a:rPr>
                        <a:t>  is160973. </a:t>
                      </a:r>
                      <a:endParaRPr kumimoji="1" lang="ja-JP" altLang="en-US" sz="2400" dirty="0" smtClean="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6434089"/>
                  </a:ext>
                </a:extLst>
              </a:tr>
              <a:tr h="394476">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Yahoo JAPAN</a:t>
                      </a:r>
                      <a:endParaRPr kumimoji="1" lang="ja-JP" altLang="en-US" sz="240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0000"/>
                          </a:solidFill>
                          <a:latin typeface="Arial" panose="020B0604020202020204" pitchFamily="34" charset="0"/>
                          <a:cs typeface="Arial" panose="020B0604020202020204" pitchFamily="34" charset="0"/>
                        </a:rPr>
                        <a:t>Veriﬁcation code</a:t>
                      </a:r>
                      <a:r>
                        <a:rPr kumimoji="1" lang="ja-JP" altLang="en-US" sz="2400" dirty="0" smtClean="0">
                          <a:solidFill>
                            <a:schemeClr val="tx1"/>
                          </a:solidFill>
                          <a:latin typeface="Arial" panose="020B0604020202020204" pitchFamily="34" charset="0"/>
                          <a:cs typeface="Arial" panose="020B0604020202020204" pitchFamily="34" charset="0"/>
                        </a:rPr>
                        <a:t>：</a:t>
                      </a:r>
                      <a:r>
                        <a:rPr kumimoji="1" lang="en-US" altLang="ja-JP" sz="2400" dirty="0" smtClean="0">
                          <a:solidFill>
                            <a:schemeClr val="tx1"/>
                          </a:solidFill>
                          <a:latin typeface="Arial" panose="020B0604020202020204" pitchFamily="34" charset="0"/>
                          <a:cs typeface="Arial" panose="020B0604020202020204" pitchFamily="34" charset="0"/>
                        </a:rPr>
                        <a:t>375403 Please enter the code. Yahoo! JAPAN </a:t>
                      </a:r>
                      <a:endParaRPr kumimoji="1" lang="ja-JP" altLang="en-US" sz="2400" dirty="0" smtClean="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3832440"/>
                  </a:ext>
                </a:extLst>
              </a:tr>
            </a:tbl>
          </a:graphicData>
        </a:graphic>
      </p:graphicFrame>
      <p:sp>
        <p:nvSpPr>
          <p:cNvPr id="5" name="スライド番号プレースホルダー 3"/>
          <p:cNvSpPr>
            <a:spLocks noGrp="1"/>
          </p:cNvSpPr>
          <p:nvPr>
            <p:ph type="sldNum" sz="quarter" idx="12"/>
          </p:nvPr>
        </p:nvSpPr>
        <p:spPr>
          <a:xfrm>
            <a:off x="9448800" y="6481082"/>
            <a:ext cx="2743200" cy="365125"/>
          </a:xfrm>
        </p:spPr>
        <p:txBody>
          <a:bodyPr/>
          <a:lstStyle/>
          <a:p>
            <a:r>
              <a:rPr kumimoji="1" lang="en-US" altLang="ja-JP" dirty="0" smtClean="0"/>
              <a:t>10</a:t>
            </a:r>
            <a:endParaRPr kumimoji="1" lang="ja-JP" altLang="en-US" dirty="0"/>
          </a:p>
        </p:txBody>
      </p:sp>
    </p:spTree>
    <p:extLst>
      <p:ext uri="{BB962C8B-B14F-4D97-AF65-F5344CB8AC3E}">
        <p14:creationId xmlns:p14="http://schemas.microsoft.com/office/powerpoint/2010/main" val="201773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panose="020B0604020202020204" pitchFamily="34" charset="0"/>
                <a:cs typeface="Arial" panose="020B0604020202020204" pitchFamily="34" charset="0"/>
              </a:rPr>
              <a:t>Investigation Result</a:t>
            </a:r>
            <a:endParaRPr kumimoji="1" lang="ja-JP" altLang="en-US" dirty="0">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nvPr>
        </p:nvGraphicFramePr>
        <p:xfrm>
          <a:off x="1484864" y="4314307"/>
          <a:ext cx="9868936" cy="2258781"/>
        </p:xfrm>
        <a:graphic>
          <a:graphicData uri="http://schemas.openxmlformats.org/drawingml/2006/table">
            <a:tbl>
              <a:tblPr firstRow="1" bandRow="1">
                <a:tableStyleId>{5C22544A-7EE6-4342-B048-85BDC9FD1C3A}</a:tableStyleId>
              </a:tblPr>
              <a:tblGrid>
                <a:gridCol w="2415299">
                  <a:extLst>
                    <a:ext uri="{9D8B030D-6E8A-4147-A177-3AD203B41FA5}">
                      <a16:colId xmlns:a16="http://schemas.microsoft.com/office/drawing/2014/main" xmlns="" val="218651212"/>
                    </a:ext>
                  </a:extLst>
                </a:gridCol>
                <a:gridCol w="2258955">
                  <a:extLst>
                    <a:ext uri="{9D8B030D-6E8A-4147-A177-3AD203B41FA5}">
                      <a16:colId xmlns:a16="http://schemas.microsoft.com/office/drawing/2014/main" xmlns="" val="1289958905"/>
                    </a:ext>
                  </a:extLst>
                </a:gridCol>
                <a:gridCol w="5194682">
                  <a:extLst>
                    <a:ext uri="{9D8B030D-6E8A-4147-A177-3AD203B41FA5}">
                      <a16:colId xmlns:a16="http://schemas.microsoft.com/office/drawing/2014/main" xmlns="" val="3009791546"/>
                    </a:ext>
                  </a:extLst>
                </a:gridCol>
              </a:tblGrid>
              <a:tr h="394476">
                <a:tc>
                  <a:txBody>
                    <a:bodyPr/>
                    <a:lstStyle/>
                    <a:p>
                      <a:pPr algn="ctr"/>
                      <a:r>
                        <a:rPr kumimoji="1" lang="en-US" altLang="ja-JP" sz="1900" b="0" dirty="0" smtClean="0">
                          <a:solidFill>
                            <a:schemeClr val="tx1"/>
                          </a:solidFill>
                          <a:latin typeface="Arial" panose="020B0604020202020204" pitchFamily="34" charset="0"/>
                          <a:cs typeface="Arial" panose="020B0604020202020204" pitchFamily="34" charset="0"/>
                        </a:rPr>
                        <a:t>Name</a:t>
                      </a:r>
                      <a:endParaRPr kumimoji="1" lang="ja-JP" altLang="en-US" sz="1900" b="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b="0" dirty="0" smtClean="0">
                          <a:solidFill>
                            <a:schemeClr val="tx1"/>
                          </a:solidFill>
                          <a:latin typeface="Arial" panose="020B0604020202020204" pitchFamily="34" charset="0"/>
                          <a:cs typeface="Arial" panose="020B0604020202020204" pitchFamily="34" charset="0"/>
                        </a:rPr>
                        <a:t>Alexa rank</a:t>
                      </a:r>
                      <a:r>
                        <a:rPr kumimoji="1" lang="ja-JP" altLang="en-US" sz="1900" b="0" dirty="0" smtClean="0">
                          <a:solidFill>
                            <a:schemeClr val="tx1"/>
                          </a:solidFill>
                          <a:latin typeface="Arial" panose="020B0604020202020204" pitchFamily="34" charset="0"/>
                          <a:cs typeface="Arial" panose="020B0604020202020204" pitchFamily="34" charset="0"/>
                        </a:rPr>
                        <a:t> </a:t>
                      </a:r>
                      <a:endParaRPr kumimoji="1" lang="ja-JP" altLang="en-US" sz="1900" b="0" dirty="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900" b="0" dirty="0" smtClean="0">
                          <a:solidFill>
                            <a:schemeClr val="tx1"/>
                          </a:solidFill>
                          <a:latin typeface="Arial" panose="020B0604020202020204" pitchFamily="34" charset="0"/>
                          <a:cs typeface="Arial" panose="020B0604020202020204" pitchFamily="34" charset="0"/>
                        </a:rPr>
                        <a:t>Password</a:t>
                      </a:r>
                      <a:r>
                        <a:rPr kumimoji="1" lang="en-US" altLang="ja-JP" sz="1900" b="0" baseline="0" dirty="0" smtClean="0">
                          <a:solidFill>
                            <a:schemeClr val="tx1"/>
                          </a:solidFill>
                          <a:latin typeface="Arial" panose="020B0604020202020204" pitchFamily="34" charset="0"/>
                          <a:cs typeface="Arial" panose="020B0604020202020204" pitchFamily="34" charset="0"/>
                        </a:rPr>
                        <a:t> reset </a:t>
                      </a:r>
                      <a:r>
                        <a:rPr kumimoji="1" lang="en-US" altLang="ja-JP" sz="1900" b="0" dirty="0" smtClean="0">
                          <a:solidFill>
                            <a:schemeClr val="tx1"/>
                          </a:solidFill>
                          <a:latin typeface="Arial" panose="020B0604020202020204" pitchFamily="34" charset="0"/>
                          <a:cs typeface="Arial" panose="020B0604020202020204" pitchFamily="34" charset="0"/>
                        </a:rPr>
                        <a:t>SMS message</a:t>
                      </a:r>
                      <a:endParaRPr kumimoji="1" lang="ja-JP" altLang="en-US" sz="1900" b="0" dirty="0" smtClean="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9991188"/>
                  </a:ext>
                </a:extLst>
              </a:tr>
              <a:tr h="394476">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Google</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1</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900" smtClean="0">
                          <a:solidFill>
                            <a:schemeClr val="tx1"/>
                          </a:solidFill>
                          <a:latin typeface="Arial" panose="020B0604020202020204" pitchFamily="34" charset="0"/>
                          <a:cs typeface="Arial" panose="020B0604020202020204" pitchFamily="34" charset="0"/>
                        </a:rPr>
                        <a:t>G-910957 is your Google veriﬁcation code.</a:t>
                      </a:r>
                      <a:endParaRPr kumimoji="1" lang="ja-JP" altLang="en-US" sz="1900" dirty="0" smtClean="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97282926"/>
                  </a:ext>
                </a:extLst>
              </a:tr>
              <a:tr h="680877">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Yahoo JAPAN</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4</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900" dirty="0" smtClean="0">
                          <a:solidFill>
                            <a:schemeClr val="tx1"/>
                          </a:solidFill>
                          <a:latin typeface="Arial" panose="020B0604020202020204" pitchFamily="34" charset="0"/>
                          <a:cs typeface="Arial" panose="020B0604020202020204" pitchFamily="34" charset="0"/>
                        </a:rPr>
                        <a:t>Veriﬁcation code</a:t>
                      </a:r>
                      <a:r>
                        <a:rPr kumimoji="1" lang="ja-JP" altLang="en-US" sz="1900" dirty="0" smtClean="0">
                          <a:solidFill>
                            <a:schemeClr val="tx1"/>
                          </a:solidFill>
                          <a:latin typeface="Arial" panose="020B0604020202020204" pitchFamily="34" charset="0"/>
                          <a:cs typeface="Arial" panose="020B0604020202020204" pitchFamily="34" charset="0"/>
                        </a:rPr>
                        <a:t>：</a:t>
                      </a:r>
                      <a:r>
                        <a:rPr kumimoji="1" lang="en-US" altLang="ja-JP" sz="1900" dirty="0" smtClean="0">
                          <a:solidFill>
                            <a:schemeClr val="tx1"/>
                          </a:solidFill>
                          <a:latin typeface="Arial" panose="020B0604020202020204" pitchFamily="34" charset="0"/>
                          <a:cs typeface="Arial" panose="020B0604020202020204" pitchFamily="34" charset="0"/>
                        </a:rPr>
                        <a:t>375403 Please enter the code. Yahoo! JAPAN </a:t>
                      </a:r>
                      <a:endParaRPr kumimoji="1" lang="ja-JP" altLang="en-US" sz="1900" dirty="0" smtClean="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6434089"/>
                  </a:ext>
                </a:extLst>
              </a:tr>
              <a:tr h="394476">
                <a:tc>
                  <a:txBody>
                    <a:bodyPr/>
                    <a:lstStyle/>
                    <a:p>
                      <a:pPr algn="ctr"/>
                      <a:r>
                        <a:rPr kumimoji="1" lang="en-US" altLang="ja-JP" sz="1900" smtClean="0">
                          <a:solidFill>
                            <a:schemeClr val="tx1"/>
                          </a:solidFill>
                          <a:latin typeface="Arial" panose="020B0604020202020204" pitchFamily="34" charset="0"/>
                          <a:cs typeface="Arial" panose="020B0604020202020204" pitchFamily="34" charset="0"/>
                        </a:rPr>
                        <a:t>Amazon</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5</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900" dirty="0" smtClean="0">
                          <a:solidFill>
                            <a:schemeClr val="tx1"/>
                          </a:solidFill>
                          <a:latin typeface="Arial" panose="020B0604020202020204" pitchFamily="34" charset="0"/>
                          <a:cs typeface="Arial" panose="020B0604020202020204" pitchFamily="34" charset="0"/>
                        </a:rPr>
                        <a:t>Your Amazon veriﬁcation code is160973. </a:t>
                      </a:r>
                      <a:endParaRPr kumimoji="1" lang="ja-JP" altLang="en-US" sz="1900" dirty="0" smtClean="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53832440"/>
                  </a:ext>
                </a:extLst>
              </a:tr>
              <a:tr h="394476">
                <a:tc>
                  <a:txBody>
                    <a:bodyPr/>
                    <a:lstStyle/>
                    <a:p>
                      <a:pPr algn="ctr"/>
                      <a:r>
                        <a:rPr kumimoji="1" lang="en-US" altLang="ja-JP" sz="1900" smtClean="0">
                          <a:solidFill>
                            <a:schemeClr val="tx1"/>
                          </a:solidFill>
                          <a:latin typeface="Arial" panose="020B0604020202020204" pitchFamily="34" charset="0"/>
                          <a:cs typeface="Arial" panose="020B0604020202020204" pitchFamily="34" charset="0"/>
                        </a:rPr>
                        <a:t>LinkedIn</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900" smtClean="0">
                          <a:solidFill>
                            <a:schemeClr val="tx1"/>
                          </a:solidFill>
                          <a:latin typeface="Arial" panose="020B0604020202020204" pitchFamily="34" charset="0"/>
                          <a:cs typeface="Arial" panose="020B0604020202020204" pitchFamily="34" charset="0"/>
                        </a:rPr>
                        <a:t>63</a:t>
                      </a:r>
                      <a:endParaRPr kumimoji="1" lang="ja-JP" altLang="en-US" sz="1900" dirty="0">
                        <a:solidFill>
                          <a:schemeClr val="tx1"/>
                        </a:solidFill>
                        <a:latin typeface="Arial" panose="020B0604020202020204" pitchFamily="34" charset="0"/>
                        <a:cs typeface="Arial" panose="020B0604020202020204" pitchFamily="34" charset="0"/>
                      </a:endParaRPr>
                    </a:p>
                  </a:txBody>
                  <a:tcPr marL="97268" marR="97268" marT="48634" marB="48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900" dirty="0" smtClean="0">
                          <a:solidFill>
                            <a:schemeClr val="tx1"/>
                          </a:solidFill>
                          <a:latin typeface="Arial" panose="020B0604020202020204" pitchFamily="34" charset="0"/>
                          <a:cs typeface="Arial" panose="020B0604020202020204" pitchFamily="34" charset="0"/>
                        </a:rPr>
                        <a:t>LinkedIn veriﬁcation code is</a:t>
                      </a:r>
                      <a:r>
                        <a:rPr kumimoji="1" lang="ja-JP" altLang="en-US" sz="1900" dirty="0" smtClean="0">
                          <a:solidFill>
                            <a:schemeClr val="tx1"/>
                          </a:solidFill>
                          <a:latin typeface="Arial" panose="020B0604020202020204" pitchFamily="34" charset="0"/>
                          <a:cs typeface="Arial" panose="020B0604020202020204" pitchFamily="34" charset="0"/>
                        </a:rPr>
                        <a:t>「</a:t>
                      </a:r>
                      <a:r>
                        <a:rPr kumimoji="1" lang="en-US" altLang="ja-JP" sz="1900" dirty="0" smtClean="0">
                          <a:solidFill>
                            <a:schemeClr val="tx1"/>
                          </a:solidFill>
                          <a:latin typeface="Arial" panose="020B0604020202020204" pitchFamily="34" charset="0"/>
                          <a:cs typeface="Arial" panose="020B0604020202020204" pitchFamily="34" charset="0"/>
                        </a:rPr>
                        <a:t>123512</a:t>
                      </a:r>
                      <a:r>
                        <a:rPr kumimoji="1" lang="ja-JP" altLang="en-US" sz="1900" dirty="0" smtClean="0">
                          <a:solidFill>
                            <a:schemeClr val="tx1"/>
                          </a:solidFill>
                          <a:latin typeface="Arial" panose="020B0604020202020204" pitchFamily="34" charset="0"/>
                          <a:cs typeface="Arial" panose="020B0604020202020204" pitchFamily="34" charset="0"/>
                        </a:rPr>
                        <a:t>」</a:t>
                      </a:r>
                    </a:p>
                  </a:txBody>
                  <a:tcPr marL="97268" marR="97268" marT="48634" marB="4863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808378729"/>
                  </a:ext>
                </a:extLst>
              </a:tr>
            </a:tbl>
          </a:graphicData>
        </a:graphic>
      </p:graphicFrame>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95" y="1845426"/>
            <a:ext cx="11303586" cy="2133343"/>
          </a:xfrm>
          <a:prstGeom prst="rect">
            <a:avLst/>
          </a:prstGeom>
        </p:spPr>
      </p:pic>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11</a:t>
            </a:fld>
            <a:endParaRPr kumimoji="1" lang="ja-JP" altLang="en-US"/>
          </a:p>
        </p:txBody>
      </p:sp>
      <p:sp>
        <p:nvSpPr>
          <p:cNvPr id="6" name="楕円 5"/>
          <p:cNvSpPr/>
          <p:nvPr/>
        </p:nvSpPr>
        <p:spPr>
          <a:xfrm>
            <a:off x="3126575" y="2386347"/>
            <a:ext cx="661653" cy="661653"/>
          </a:xfrm>
          <a:prstGeom prst="ellipse">
            <a:avLst/>
          </a:prstGeom>
          <a:solidFill>
            <a:schemeClr val="bg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6381407" y="2492827"/>
            <a:ext cx="457201" cy="457201"/>
          </a:xfrm>
          <a:prstGeom prst="ellipse">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9099503" y="2484278"/>
            <a:ext cx="457201" cy="457201"/>
          </a:xfrm>
          <a:prstGeom prst="ellipse">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48955" y="1509888"/>
            <a:ext cx="6019597" cy="369332"/>
          </a:xfrm>
          <a:prstGeom prst="rect">
            <a:avLst/>
          </a:prstGeom>
          <a:noFill/>
        </p:spPr>
        <p:txBody>
          <a:bodyPr wrap="none" rtlCol="0">
            <a:spAutoFit/>
          </a:bodyPr>
          <a:lstStyle/>
          <a:p>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There </a:t>
            </a:r>
            <a:r>
              <a:rPr lang="en-US" altLang="ja-JP" dirty="0">
                <a:latin typeface="Arial" panose="020B0604020202020204" pitchFamily="34" charset="0"/>
                <a:cs typeface="Arial" panose="020B0604020202020204" pitchFamily="34" charset="0"/>
              </a:rPr>
              <a:t>were no websites that omitted the service name.</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89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panose="020B0604020202020204" pitchFamily="34" charset="0"/>
                <a:cs typeface="Arial" panose="020B0604020202020204" pitchFamily="34" charset="0"/>
              </a:rPr>
              <a:t>Experiment </a:t>
            </a:r>
            <a:r>
              <a:rPr lang="en-US" altLang="ja-JP" dirty="0">
                <a:latin typeface="Arial" panose="020B0604020202020204" pitchFamily="34" charset="0"/>
                <a:cs typeface="Arial" panose="020B0604020202020204" pitchFamily="34" charset="0"/>
              </a:rPr>
              <a:t>M</a:t>
            </a:r>
            <a:r>
              <a:rPr lang="en-US" altLang="ja-JP" dirty="0" smtClean="0">
                <a:latin typeface="Arial" panose="020B0604020202020204" pitchFamily="34" charset="0"/>
                <a:cs typeface="Arial" panose="020B0604020202020204" pitchFamily="34" charset="0"/>
              </a:rPr>
              <a:t>ethod </a:t>
            </a:r>
            <a:r>
              <a:rPr lang="en-US" altLang="ja-JP" dirty="0">
                <a:latin typeface="Arial" panose="020B0604020202020204" pitchFamily="34" charset="0"/>
                <a:cs typeface="Arial" panose="020B0604020202020204" pitchFamily="34" charset="0"/>
              </a:rPr>
              <a:t>O</a:t>
            </a:r>
            <a:r>
              <a:rPr lang="en-US" altLang="ja-JP" dirty="0" smtClean="0">
                <a:latin typeface="Arial" panose="020B0604020202020204" pitchFamily="34" charset="0"/>
                <a:cs typeface="Arial" panose="020B0604020202020204" pitchFamily="34" charset="0"/>
              </a:rPr>
              <a:t>utline</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838199" y="1825625"/>
            <a:ext cx="10625051" cy="4351338"/>
          </a:xfrm>
        </p:spPr>
        <p:txBody>
          <a:bodyPr>
            <a:normAutofit/>
          </a:bodyPr>
          <a:lstStyle/>
          <a:p>
            <a:pPr marL="228600" lvl="1">
              <a:spcBef>
                <a:spcPts val="1000"/>
              </a:spcBef>
            </a:pPr>
            <a:r>
              <a:rPr lang="en-US" altLang="ja-JP" dirty="0">
                <a:latin typeface="Arial" panose="020B0604020202020204" pitchFamily="34" charset="0"/>
                <a:cs typeface="Arial" panose="020B0604020202020204" pitchFamily="34" charset="0"/>
              </a:rPr>
              <a:t>In order to investigate the characteristics of users receiving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attack, </a:t>
            </a:r>
            <a:r>
              <a:rPr lang="en-US" altLang="ja-JP" dirty="0" smtClean="0">
                <a:latin typeface="Arial" panose="020B0604020202020204" pitchFamily="34" charset="0"/>
                <a:cs typeface="Arial" panose="020B0604020202020204" pitchFamily="34" charset="0"/>
              </a:rPr>
              <a:t>we </a:t>
            </a:r>
            <a:r>
              <a:rPr lang="en-US" altLang="ja-JP" dirty="0">
                <a:latin typeface="Arial" panose="020B0604020202020204" pitchFamily="34" charset="0"/>
                <a:cs typeface="Arial" panose="020B0604020202020204" pitchFamily="34" charset="0"/>
              </a:rPr>
              <a:t>conducted </a:t>
            </a:r>
            <a:r>
              <a:rPr lang="en-US" altLang="ja-JP" dirty="0" smtClean="0">
                <a:latin typeface="Arial" panose="020B0604020202020204" pitchFamily="34" charset="0"/>
                <a:cs typeface="Arial" panose="020B0604020202020204" pitchFamily="34" charset="0"/>
              </a:rPr>
              <a:t>an </a:t>
            </a:r>
            <a:r>
              <a:rPr lang="en-US" altLang="ja-JP" dirty="0">
                <a:latin typeface="Arial" panose="020B0604020202020204" pitchFamily="34" charset="0"/>
                <a:cs typeface="Arial" panose="020B0604020202020204" pitchFamily="34" charset="0"/>
              </a:rPr>
              <a:t>experiment </a:t>
            </a:r>
            <a:r>
              <a:rPr lang="en-US" altLang="ja-JP" dirty="0" smtClean="0">
                <a:latin typeface="Arial" panose="020B0604020202020204" pitchFamily="34" charset="0"/>
                <a:cs typeface="Arial" panose="020B0604020202020204" pitchFamily="34" charset="0"/>
              </a:rPr>
              <a:t>with </a:t>
            </a:r>
            <a:r>
              <a:rPr lang="en-US" altLang="ja-JP" dirty="0">
                <a:latin typeface="Arial" panose="020B0604020202020204" pitchFamily="34" charset="0"/>
                <a:cs typeface="Arial" panose="020B0604020202020204" pitchFamily="34" charset="0"/>
              </a:rPr>
              <a:t>184 subjects </a:t>
            </a:r>
            <a:r>
              <a:rPr lang="en-US" altLang="ja-JP" dirty="0" smtClean="0">
                <a:latin typeface="Arial" panose="020B0604020202020204" pitchFamily="34" charset="0"/>
                <a:cs typeface="Arial" panose="020B0604020202020204" pitchFamily="34" charset="0"/>
              </a:rPr>
              <a:t>collected from crowdsourcing service ``</a:t>
            </a:r>
            <a:r>
              <a:rPr lang="en-US" altLang="ja-JP" dirty="0" err="1" smtClean="0">
                <a:latin typeface="Arial" panose="020B0604020202020204" pitchFamily="34" charset="0"/>
                <a:cs typeface="Arial" panose="020B0604020202020204" pitchFamily="34" charset="0"/>
              </a:rPr>
              <a:t>CroudWorks</a:t>
            </a:r>
            <a:r>
              <a:rPr lang="en-US" altLang="ja-JP" dirty="0" smtClean="0">
                <a:latin typeface="Arial" panose="020B0604020202020204" pitchFamily="34" charset="0"/>
                <a:cs typeface="Arial" panose="020B0604020202020204" pitchFamily="34" charset="0"/>
              </a:rPr>
              <a:t>’’</a:t>
            </a:r>
          </a:p>
        </p:txBody>
      </p:sp>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12</a:t>
            </a:fld>
            <a:endParaRPr kumimoji="1" lang="ja-JP" altLang="en-US" dirty="0"/>
          </a:p>
        </p:txBody>
      </p:sp>
    </p:spTree>
    <p:extLst>
      <p:ext uri="{BB962C8B-B14F-4D97-AF65-F5344CB8AC3E}">
        <p14:creationId xmlns:p14="http://schemas.microsoft.com/office/powerpoint/2010/main" val="775543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Four Toy </a:t>
            </a:r>
            <a:r>
              <a:rPr lang="en-US" altLang="ja-JP" dirty="0" smtClean="0">
                <a:latin typeface="Arial" panose="020B0604020202020204" pitchFamily="34" charset="0"/>
                <a:cs typeface="Arial" panose="020B0604020202020204" pitchFamily="34" charset="0"/>
              </a:rPr>
              <a:t>Sites and </a:t>
            </a:r>
            <a:r>
              <a:rPr lang="en-US" altLang="ja-JP" dirty="0">
                <a:latin typeface="Arial" panose="020B0604020202020204" pitchFamily="34" charset="0"/>
                <a:cs typeface="Arial" panose="020B0604020202020204" pitchFamily="34" charset="0"/>
              </a:rPr>
              <a:t>Subject Groups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1546369"/>
              </p:ext>
            </p:extLst>
          </p:nvPr>
        </p:nvGraphicFramePr>
        <p:xfrm>
          <a:off x="2760516" y="1956669"/>
          <a:ext cx="6670966" cy="2354696"/>
        </p:xfrm>
        <a:graphic>
          <a:graphicData uri="http://schemas.openxmlformats.org/drawingml/2006/table">
            <a:tbl>
              <a:tblPr firstRow="1" bandRow="1">
                <a:tableStyleId>{5C22544A-7EE6-4342-B048-85BDC9FD1C3A}</a:tableStyleId>
              </a:tblPr>
              <a:tblGrid>
                <a:gridCol w="1151313">
                  <a:extLst>
                    <a:ext uri="{9D8B030D-6E8A-4147-A177-3AD203B41FA5}">
                      <a16:colId xmlns:a16="http://schemas.microsoft.com/office/drawing/2014/main" xmlns="" val="3843666796"/>
                    </a:ext>
                  </a:extLst>
                </a:gridCol>
                <a:gridCol w="1341813">
                  <a:extLst>
                    <a:ext uri="{9D8B030D-6E8A-4147-A177-3AD203B41FA5}">
                      <a16:colId xmlns:a16="http://schemas.microsoft.com/office/drawing/2014/main" xmlns="" val="1465650975"/>
                    </a:ext>
                  </a:extLst>
                </a:gridCol>
                <a:gridCol w="1229101">
                  <a:extLst>
                    <a:ext uri="{9D8B030D-6E8A-4147-A177-3AD203B41FA5}">
                      <a16:colId xmlns:a16="http://schemas.microsoft.com/office/drawing/2014/main" xmlns="" val="4293514195"/>
                    </a:ext>
                  </a:extLst>
                </a:gridCol>
                <a:gridCol w="1694238">
                  <a:extLst>
                    <a:ext uri="{9D8B030D-6E8A-4147-A177-3AD203B41FA5}">
                      <a16:colId xmlns:a16="http://schemas.microsoft.com/office/drawing/2014/main" xmlns="" val="1130300217"/>
                    </a:ext>
                  </a:extLst>
                </a:gridCol>
                <a:gridCol w="1254501">
                  <a:extLst>
                    <a:ext uri="{9D8B030D-6E8A-4147-A177-3AD203B41FA5}">
                      <a16:colId xmlns:a16="http://schemas.microsoft.com/office/drawing/2014/main" xmlns="" val="1121464816"/>
                    </a:ext>
                  </a:extLst>
                </a:gridCol>
              </a:tblGrid>
              <a:tr h="273213">
                <a:tc>
                  <a:txBody>
                    <a:bodyPr/>
                    <a:lstStyle/>
                    <a:p>
                      <a:pPr algn="ctr"/>
                      <a:endParaRPr kumimoji="1" lang="ja-JP" altLang="en-US" sz="1600" dirty="0">
                        <a:solidFill>
                          <a:schemeClr val="tx1"/>
                        </a:solidFill>
                        <a:latin typeface="Arial" panose="020B0604020202020204" pitchFamily="34" charset="0"/>
                        <a:cs typeface="Arial" panose="020B0604020202020204" pitchFamily="34" charset="0"/>
                      </a:endParaRPr>
                    </a:p>
                  </a:txBody>
                  <a:tcPr marL="100994" marR="100994" marT="50497" marB="5049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1</a:t>
                      </a:r>
                      <a:endParaRPr kumimoji="1" lang="ja-JP" altLang="en-US" sz="1600" dirty="0">
                        <a:solidFill>
                          <a:schemeClr val="tx1"/>
                        </a:solidFill>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2</a:t>
                      </a:r>
                      <a:endParaRPr kumimoji="1" lang="ja-JP" altLang="en-US" sz="1600" dirty="0">
                        <a:solidFill>
                          <a:schemeClr val="tx1"/>
                        </a:solidFill>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3</a:t>
                      </a:r>
                      <a:endParaRPr kumimoji="1" lang="ja-JP" altLang="en-US" sz="1600" dirty="0">
                        <a:solidFill>
                          <a:schemeClr val="tx1"/>
                        </a:solidFill>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4</a:t>
                      </a:r>
                      <a:endParaRPr kumimoji="1" lang="ja-JP" altLang="en-US" sz="1600" dirty="0">
                        <a:solidFill>
                          <a:schemeClr val="tx1"/>
                        </a:solidFill>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29737383"/>
                  </a:ext>
                </a:extLst>
              </a:tr>
              <a:tr h="273213">
                <a:tc>
                  <a:txBody>
                    <a:bodyPr/>
                    <a:lstStyle/>
                    <a:p>
                      <a:pPr algn="ctr"/>
                      <a:r>
                        <a:rPr kumimoji="1" lang="en-US" altLang="ja-JP" sz="1600" dirty="0" smtClean="0">
                          <a:latin typeface="Arial" panose="020B0604020202020204" pitchFamily="34" charset="0"/>
                          <a:cs typeface="Arial" panose="020B0604020202020204" pitchFamily="34" charset="0"/>
                        </a:rPr>
                        <a:t>Name</a:t>
                      </a:r>
                      <a:endParaRPr kumimoji="1" lang="ja-JP" altLang="en-US" sz="1600" dirty="0">
                        <a:latin typeface="Arial" panose="020B0604020202020204" pitchFamily="34" charset="0"/>
                        <a:cs typeface="Arial" panose="020B0604020202020204" pitchFamily="34" charset="0"/>
                      </a:endParaRPr>
                    </a:p>
                  </a:txBody>
                  <a:tcPr marL="100994" marR="100994" marT="50497" marB="504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S! JAPAN</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Cowtter</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err="1" smtClean="0">
                          <a:solidFill>
                            <a:srgbClr val="C00000"/>
                          </a:solidFill>
                          <a:latin typeface="Arial" panose="020B0604020202020204" pitchFamily="34" charset="0"/>
                          <a:cs typeface="Arial" panose="020B0604020202020204" pitchFamily="34" charset="0"/>
                        </a:rPr>
                        <a:t>Majebook</a:t>
                      </a:r>
                      <a:endParaRPr kumimoji="1" lang="ja-JP" altLang="en-US" sz="1600" dirty="0">
                        <a:solidFill>
                          <a:srgbClr val="C00000"/>
                        </a:solidFill>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Mstagram</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2498950"/>
                  </a:ext>
                </a:extLst>
              </a:tr>
              <a:tr h="659603">
                <a:tc>
                  <a:txBody>
                    <a:bodyPr/>
                    <a:lstStyle/>
                    <a:p>
                      <a:pPr algn="ctr"/>
                      <a:r>
                        <a:rPr kumimoji="1" lang="en-US" altLang="ja-JP" sz="1600" dirty="0" smtClean="0">
                          <a:latin typeface="Arial" panose="020B0604020202020204" pitchFamily="34" charset="0"/>
                          <a:cs typeface="Arial" panose="020B0604020202020204" pitchFamily="34" charset="0"/>
                        </a:rPr>
                        <a:t>Operation</a:t>
                      </a:r>
                      <a:endParaRPr kumimoji="1" lang="ja-JP" altLang="en-US" sz="1600" dirty="0">
                        <a:latin typeface="Arial" panose="020B0604020202020204" pitchFamily="34" charset="0"/>
                        <a:cs typeface="Arial" panose="020B0604020202020204" pitchFamily="34" charset="0"/>
                      </a:endParaRPr>
                    </a:p>
                  </a:txBody>
                  <a:tcPr marL="100994" marR="100994" marT="50497" marB="504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N/A</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panose="020B0604020202020204" pitchFamily="34" charset="0"/>
                          <a:cs typeface="Arial" panose="020B0604020202020204" pitchFamily="34" charset="0"/>
                        </a:rPr>
                        <a:t>Cowtter</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panose="020B0604020202020204" pitchFamily="34" charset="0"/>
                          <a:cs typeface="Arial" panose="020B0604020202020204" pitchFamily="34" charset="0"/>
                        </a:rPr>
                        <a:t>veriﬁcation</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panose="020B0604020202020204" pitchFamily="34" charset="0"/>
                          <a:cs typeface="Arial" panose="020B0604020202020204" pitchFamily="34" charset="0"/>
                        </a:rPr>
                        <a:t>code</a:t>
                      </a: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C00000"/>
                          </a:solidFill>
                          <a:latin typeface="Arial" panose="020B0604020202020204" pitchFamily="34" charset="0"/>
                          <a:cs typeface="Arial" panose="020B0604020202020204" pitchFamily="34" charset="0"/>
                        </a:rPr>
                        <a:t>S! JAPAN</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C00000"/>
                          </a:solidFill>
                          <a:latin typeface="Arial" panose="020B0604020202020204" pitchFamily="34" charset="0"/>
                          <a:cs typeface="Arial" panose="020B0604020202020204" pitchFamily="34" charset="0"/>
                        </a:rPr>
                        <a:t>Reset</a:t>
                      </a:r>
                      <a:r>
                        <a:rPr kumimoji="1" lang="en-US" altLang="ja-JP" sz="1600" baseline="0" dirty="0" smtClean="0">
                          <a:solidFill>
                            <a:srgbClr val="C00000"/>
                          </a:solidFill>
                          <a:latin typeface="Arial" panose="020B0604020202020204" pitchFamily="34" charset="0"/>
                          <a:cs typeface="Arial" panose="020B0604020202020204" pitchFamily="34" charset="0"/>
                        </a:rPr>
                        <a:t> code</a:t>
                      </a:r>
                      <a:endParaRPr kumimoji="1" lang="ja-JP" altLang="en-US" sz="1600" dirty="0">
                        <a:solidFill>
                          <a:srgbClr val="C00000"/>
                        </a:solidFill>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panose="020B0604020202020204" pitchFamily="34" charset="0"/>
                          <a:cs typeface="Arial" panose="020B0604020202020204" pitchFamily="34" charset="0"/>
                        </a:rPr>
                        <a:t>Mstagram </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panose="020B0604020202020204" pitchFamily="34" charset="0"/>
                          <a:cs typeface="Arial" panose="020B0604020202020204" pitchFamily="34" charset="0"/>
                        </a:rPr>
                        <a:t>veriﬁcation</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panose="020B0604020202020204" pitchFamily="34" charset="0"/>
                          <a:cs typeface="Arial" panose="020B0604020202020204" pitchFamily="34" charset="0"/>
                        </a:rPr>
                        <a:t>code</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74367348"/>
                  </a:ext>
                </a:extLst>
              </a:tr>
              <a:tr h="659603">
                <a:tc>
                  <a:txBody>
                    <a:bodyPr/>
                    <a:lstStyle/>
                    <a:p>
                      <a:pPr algn="ctr"/>
                      <a:r>
                        <a:rPr kumimoji="1" lang="en-US" altLang="ja-JP" sz="1600" dirty="0" smtClean="0">
                          <a:latin typeface="Arial" panose="020B0604020202020204" pitchFamily="34" charset="0"/>
                          <a:cs typeface="Arial" panose="020B0604020202020204" pitchFamily="34" charset="0"/>
                        </a:rPr>
                        <a:t>Purpose</a:t>
                      </a:r>
                      <a:endParaRPr kumimoji="1" lang="ja-JP" altLang="en-US" sz="1600" dirty="0">
                        <a:latin typeface="Arial" panose="020B0604020202020204" pitchFamily="34" charset="0"/>
                        <a:cs typeface="Arial" panose="020B0604020202020204" pitchFamily="34" charset="0"/>
                      </a:endParaRPr>
                    </a:p>
                  </a:txBody>
                  <a:tcPr marL="100994" marR="100994" marT="50497" marB="5049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Registration</a:t>
                      </a:r>
                    </a:p>
                    <a:p>
                      <a:pPr algn="ctr"/>
                      <a:r>
                        <a:rPr kumimoji="1" lang="en-US" altLang="ja-JP" sz="1600" dirty="0" smtClean="0">
                          <a:latin typeface="Arial" panose="020B0604020202020204" pitchFamily="34" charset="0"/>
                          <a:cs typeface="Arial" panose="020B0604020202020204" pitchFamily="34" charset="0"/>
                        </a:rPr>
                        <a:t>practice </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SMS</a:t>
                      </a:r>
                    </a:p>
                    <a:p>
                      <a:pPr algn="ctr"/>
                      <a:r>
                        <a:rPr kumimoji="1" lang="en-US" altLang="ja-JP" sz="1600" dirty="0" smtClean="0">
                          <a:latin typeface="Arial" panose="020B0604020202020204" pitchFamily="34" charset="0"/>
                          <a:cs typeface="Arial" panose="020B0604020202020204" pitchFamily="34" charset="0"/>
                        </a:rPr>
                        <a:t>practice</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600" dirty="0" smtClean="0">
                          <a:solidFill>
                            <a:srgbClr val="C00000"/>
                          </a:solidFill>
                          <a:latin typeface="Arial" panose="020B0604020202020204" pitchFamily="34" charset="0"/>
                          <a:cs typeface="Arial" panose="020B0604020202020204" pitchFamily="34" charset="0"/>
                        </a:rPr>
                        <a:t>Malicious (</a:t>
                      </a:r>
                      <a:r>
                        <a:rPr kumimoji="1" lang="en-US" altLang="ja-JP" sz="1600" dirty="0" err="1" smtClean="0">
                          <a:solidFill>
                            <a:srgbClr val="C00000"/>
                          </a:solidFill>
                          <a:latin typeface="Arial" panose="020B0604020202020204" pitchFamily="34" charset="0"/>
                          <a:cs typeface="Arial" panose="020B0604020202020204" pitchFamily="34" charset="0"/>
                        </a:rPr>
                        <a:t>PRMitM</a:t>
                      </a:r>
                      <a:r>
                        <a:rPr kumimoji="1" lang="en-US" altLang="ja-JP" sz="1600" dirty="0" smtClean="0">
                          <a:solidFill>
                            <a:srgbClr val="C00000"/>
                          </a:solidFill>
                          <a:latin typeface="Arial" panose="020B0604020202020204" pitchFamily="34" charset="0"/>
                          <a:cs typeface="Arial" panose="020B0604020202020204" pitchFamily="34" charset="0"/>
                        </a:rPr>
                        <a:t> Attack)</a:t>
                      </a:r>
                    </a:p>
                  </a:txBody>
                  <a:tcPr marL="100994" marR="100994" marT="50497" marB="504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Survey of</a:t>
                      </a:r>
                    </a:p>
                    <a:p>
                      <a:pPr algn="ctr"/>
                      <a:r>
                        <a:rPr kumimoji="1" lang="en-US" altLang="ja-JP" sz="1600" dirty="0" smtClean="0">
                          <a:latin typeface="Arial" panose="020B0604020202020204" pitchFamily="34" charset="0"/>
                          <a:cs typeface="Arial" panose="020B0604020202020204" pitchFamily="34" charset="0"/>
                        </a:rPr>
                        <a:t>the</a:t>
                      </a:r>
                      <a:r>
                        <a:rPr kumimoji="1" lang="en-US" altLang="ja-JP" sz="1600" baseline="0" dirty="0" smtClean="0">
                          <a:latin typeface="Arial" panose="020B0604020202020204" pitchFamily="34" charset="0"/>
                          <a:cs typeface="Arial" panose="020B0604020202020204" pitchFamily="34" charset="0"/>
                        </a:rPr>
                        <a:t> </a:t>
                      </a:r>
                      <a:r>
                        <a:rPr kumimoji="1" lang="en-US" altLang="ja-JP" sz="1600" dirty="0" smtClean="0">
                          <a:latin typeface="Arial" panose="020B0604020202020204" pitchFamily="34" charset="0"/>
                          <a:cs typeface="Arial" panose="020B0604020202020204" pitchFamily="34" charset="0"/>
                        </a:rPr>
                        <a:t>impact </a:t>
                      </a:r>
                    </a:p>
                    <a:p>
                      <a:pPr algn="ctr"/>
                      <a:r>
                        <a:rPr kumimoji="1" lang="en-US" altLang="ja-JP" sz="1600" dirty="0" smtClean="0">
                          <a:latin typeface="Arial" panose="020B0604020202020204" pitchFamily="34" charset="0"/>
                          <a:cs typeface="Arial" panose="020B0604020202020204" pitchFamily="34" charset="0"/>
                        </a:rPr>
                        <a:t>of SSL</a:t>
                      </a:r>
                      <a:endParaRPr kumimoji="1" lang="ja-JP" altLang="en-US" sz="1600" dirty="0">
                        <a:latin typeface="Arial" panose="020B0604020202020204" pitchFamily="34" charset="0"/>
                        <a:cs typeface="Arial" panose="020B0604020202020204" pitchFamily="34" charset="0"/>
                      </a:endParaRPr>
                    </a:p>
                  </a:txBody>
                  <a:tcPr marL="100994" marR="100994" marT="50497" marB="5049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2730223374"/>
                  </a:ext>
                </a:extLst>
              </a:tr>
            </a:tbl>
          </a:graphicData>
        </a:graphic>
      </p:graphicFrame>
      <p:sp>
        <p:nvSpPr>
          <p:cNvPr id="6" name="四角形吹き出し 5"/>
          <p:cNvSpPr/>
          <p:nvPr/>
        </p:nvSpPr>
        <p:spPr>
          <a:xfrm>
            <a:off x="2589398" y="4648096"/>
            <a:ext cx="6336109" cy="2148240"/>
          </a:xfrm>
          <a:prstGeom prst="wedgeRectCallout">
            <a:avLst>
              <a:gd name="adj1" fmla="val 24548"/>
              <a:gd name="adj2" fmla="val -64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nvPr>
        </p:nvGraphicFramePr>
        <p:xfrm>
          <a:off x="2617880" y="4708448"/>
          <a:ext cx="6279147" cy="2027536"/>
        </p:xfrm>
        <a:graphic>
          <a:graphicData uri="http://schemas.openxmlformats.org/drawingml/2006/table">
            <a:tbl>
              <a:tblPr firstRow="1" bandRow="1">
                <a:tableStyleId>{5C22544A-7EE6-4342-B048-85BDC9FD1C3A}</a:tableStyleId>
              </a:tblPr>
              <a:tblGrid>
                <a:gridCol w="640654">
                  <a:extLst>
                    <a:ext uri="{9D8B030D-6E8A-4147-A177-3AD203B41FA5}">
                      <a16:colId xmlns:a16="http://schemas.microsoft.com/office/drawing/2014/main" xmlns="" val="796686328"/>
                    </a:ext>
                  </a:extLst>
                </a:gridCol>
                <a:gridCol w="1045189">
                  <a:extLst>
                    <a:ext uri="{9D8B030D-6E8A-4147-A177-3AD203B41FA5}">
                      <a16:colId xmlns:a16="http://schemas.microsoft.com/office/drawing/2014/main" xmlns="" val="3735129697"/>
                    </a:ext>
                  </a:extLst>
                </a:gridCol>
                <a:gridCol w="1053084">
                  <a:extLst>
                    <a:ext uri="{9D8B030D-6E8A-4147-A177-3AD203B41FA5}">
                      <a16:colId xmlns:a16="http://schemas.microsoft.com/office/drawing/2014/main" xmlns="" val="1981779143"/>
                    </a:ext>
                  </a:extLst>
                </a:gridCol>
                <a:gridCol w="1728645">
                  <a:extLst>
                    <a:ext uri="{9D8B030D-6E8A-4147-A177-3AD203B41FA5}">
                      <a16:colId xmlns:a16="http://schemas.microsoft.com/office/drawing/2014/main" xmlns="" val="2508026770"/>
                    </a:ext>
                  </a:extLst>
                </a:gridCol>
                <a:gridCol w="723140">
                  <a:extLst>
                    <a:ext uri="{9D8B030D-6E8A-4147-A177-3AD203B41FA5}">
                      <a16:colId xmlns:a16="http://schemas.microsoft.com/office/drawing/2014/main" xmlns="" val="3486181329"/>
                    </a:ext>
                  </a:extLst>
                </a:gridCol>
                <a:gridCol w="1088435">
                  <a:extLst>
                    <a:ext uri="{9D8B030D-6E8A-4147-A177-3AD203B41FA5}">
                      <a16:colId xmlns:a16="http://schemas.microsoft.com/office/drawing/2014/main" xmlns="" val="769526333"/>
                    </a:ext>
                  </a:extLst>
                </a:gridCol>
              </a:tblGrid>
              <a:tr h="351941">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type</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Warning</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Numeric</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 Alphanumeric </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Long</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Subjects</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1782895"/>
                  </a:ext>
                </a:extLst>
              </a:tr>
              <a:tr h="335119">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0</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37</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4706863"/>
                  </a:ext>
                </a:extLst>
              </a:tr>
              <a:tr h="335119">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1</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38</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23523604"/>
                  </a:ext>
                </a:extLst>
              </a:tr>
              <a:tr h="335119">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2</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40</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42759314"/>
                  </a:ext>
                </a:extLst>
              </a:tr>
              <a:tr h="335119">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3</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35</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263069"/>
                  </a:ext>
                </a:extLst>
              </a:tr>
              <a:tr h="335119">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4</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smtClean="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34</a:t>
                      </a:r>
                      <a:endParaRPr kumimoji="1" lang="ja-JP" altLang="en-US" sz="1600" dirty="0">
                        <a:solidFill>
                          <a:schemeClr val="tx1"/>
                        </a:solidFill>
                        <a:latin typeface="Arial" panose="020B0604020202020204" pitchFamily="34" charset="0"/>
                        <a:cs typeface="Arial" panose="020B0604020202020204" pitchFamily="34" charset="0"/>
                      </a:endParaRPr>
                    </a:p>
                  </a:txBody>
                  <a:tcPr marL="78535" marR="78535" marT="39267" marB="3926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2926806"/>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151" y="1305372"/>
            <a:ext cx="891335" cy="891335"/>
          </a:xfrm>
          <a:prstGeom prst="rect">
            <a:avLst/>
          </a:prstGeom>
        </p:spPr>
      </p:pic>
      <p:sp>
        <p:nvSpPr>
          <p:cNvPr id="8" name="スライド番号プレースホルダー 3"/>
          <p:cNvSpPr>
            <a:spLocks noGrp="1"/>
          </p:cNvSpPr>
          <p:nvPr>
            <p:ph type="sldNum" sz="quarter" idx="12"/>
          </p:nvPr>
        </p:nvSpPr>
        <p:spPr>
          <a:xfrm>
            <a:off x="9448800" y="6481082"/>
            <a:ext cx="2743200" cy="365125"/>
          </a:xfrm>
        </p:spPr>
        <p:txBody>
          <a:bodyPr/>
          <a:lstStyle/>
          <a:p>
            <a:r>
              <a:rPr kumimoji="1" lang="en-US" altLang="ja-JP" sz="1600" dirty="0" smtClean="0">
                <a:solidFill>
                  <a:schemeClr val="tx1"/>
                </a:solidFill>
              </a:rPr>
              <a:t>13</a:t>
            </a:r>
            <a:endParaRPr kumimoji="1" lang="ja-JP" altLang="en-US" sz="1600" dirty="0">
              <a:solidFill>
                <a:schemeClr val="tx1"/>
              </a:solidFill>
            </a:endParaRPr>
          </a:p>
        </p:txBody>
      </p:sp>
      <p:pic>
        <p:nvPicPr>
          <p:cNvPr id="2050" name="Picture 2" descr="ãtwitterãã®ç»åæ¤ç´¢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7778" y="1896317"/>
            <a:ext cx="343189" cy="3431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ãyahooãç»åãã®ç»åæ¤ç´¢çµ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0024" y="1847880"/>
            <a:ext cx="391626" cy="391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ãfacebookãã®ç»åæ¤ç´¢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37874" y="1749580"/>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ãã¤ã³ã¹ã¿ã°ã©ã ãã®ç»åæ¤ç´¢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0486" y="1864307"/>
            <a:ext cx="413063" cy="3751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ãfacebookãã®ç»åæ¤ç´¢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0619" y="1818417"/>
            <a:ext cx="418003" cy="41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1994" y="257059"/>
            <a:ext cx="11448011" cy="1325563"/>
          </a:xfrm>
        </p:spPr>
        <p:txBody>
          <a:bodyPr>
            <a:normAutofit/>
          </a:bodyPr>
          <a:lstStyle/>
          <a:p>
            <a:r>
              <a:rPr lang="en-US" altLang="ja-JP" dirty="0" smtClean="0">
                <a:latin typeface="Arial" panose="020B0604020202020204" pitchFamily="34" charset="0"/>
                <a:cs typeface="Arial" panose="020B0604020202020204" pitchFamily="34" charset="0"/>
              </a:rPr>
              <a:t>Security </a:t>
            </a:r>
            <a:r>
              <a:rPr lang="en-US" altLang="ja-JP" dirty="0">
                <a:latin typeface="Arial" panose="020B0604020202020204" pitchFamily="34" charset="0"/>
                <a:cs typeface="Arial" panose="020B0604020202020204" pitchFamily="34" charset="0"/>
              </a:rPr>
              <a:t>Behavior </a:t>
            </a:r>
            <a:r>
              <a:rPr lang="en-US" altLang="ja-JP" dirty="0" smtClean="0">
                <a:latin typeface="Arial" panose="020B0604020202020204" pitchFamily="34" charset="0"/>
                <a:cs typeface="Arial" panose="020B0604020202020204" pitchFamily="34" charset="0"/>
              </a:rPr>
              <a:t>Intentions</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Scale (</a:t>
            </a:r>
            <a:r>
              <a:rPr lang="en-US" altLang="ja-JP" dirty="0">
                <a:latin typeface="Arial" panose="020B0604020202020204" pitchFamily="34" charset="0"/>
                <a:cs typeface="Arial" panose="020B0604020202020204" pitchFamily="34" charset="0"/>
              </a:rPr>
              <a:t>SeBIS</a:t>
            </a:r>
            <a:r>
              <a:rPr lang="en-US" altLang="ja-JP" dirty="0" smtClean="0">
                <a:latin typeface="Arial" panose="020B0604020202020204" pitchFamily="34" charset="0"/>
                <a:cs typeface="Arial" panose="020B0604020202020204" pitchFamily="34" charset="0"/>
              </a:rPr>
              <a:t>)</a:t>
            </a:r>
            <a:br>
              <a:rPr lang="en-US" altLang="ja-JP" dirty="0" smtClean="0">
                <a:latin typeface="Arial" panose="020B0604020202020204" pitchFamily="34" charset="0"/>
                <a:cs typeface="Arial" panose="020B0604020202020204" pitchFamily="34" charset="0"/>
              </a:rPr>
            </a:br>
            <a:r>
              <a:rPr lang="en-US" altLang="ja-JP" sz="2200" dirty="0">
                <a:latin typeface="Arial" panose="020B0604020202020204" pitchFamily="34" charset="0"/>
                <a:cs typeface="Arial" panose="020B0604020202020204" pitchFamily="34" charset="0"/>
              </a:rPr>
              <a:t>[Serge </a:t>
            </a:r>
            <a:r>
              <a:rPr lang="en-US" altLang="ja-JP" sz="2200" dirty="0" err="1">
                <a:latin typeface="Arial" panose="020B0604020202020204" pitchFamily="34" charset="0"/>
                <a:cs typeface="Arial" panose="020B0604020202020204" pitchFamily="34" charset="0"/>
              </a:rPr>
              <a:t>Egelman</a:t>
            </a:r>
            <a:r>
              <a:rPr lang="en-US" altLang="ja-JP" sz="2200" dirty="0">
                <a:latin typeface="Arial" panose="020B0604020202020204" pitchFamily="34" charset="0"/>
                <a:cs typeface="Arial" panose="020B0604020202020204" pitchFamily="34" charset="0"/>
              </a:rPr>
              <a:t>, SIGCHI Conference on Human Factors in Computing Systems (CHI’ </a:t>
            </a:r>
            <a:r>
              <a:rPr lang="en-US" altLang="ja-JP" sz="2200" dirty="0" smtClean="0">
                <a:latin typeface="Arial" panose="020B0604020202020204" pitchFamily="34" charset="0"/>
                <a:cs typeface="Arial" panose="020B0604020202020204" pitchFamily="34" charset="0"/>
              </a:rPr>
              <a:t>15)]</a:t>
            </a:r>
            <a:endParaRPr kumimoji="1" lang="ja-JP" altLang="en-US" sz="2200"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838199" y="1825625"/>
            <a:ext cx="10782993" cy="4351338"/>
          </a:xfrm>
        </p:spPr>
        <p:txBody>
          <a:bodyPr>
            <a:normAutofit/>
          </a:bodyPr>
          <a:lstStyle/>
          <a:p>
            <a:r>
              <a:rPr lang="en-US" altLang="ja-JP" dirty="0">
                <a:latin typeface="Arial" panose="020B0604020202020204" pitchFamily="34" charset="0"/>
                <a:cs typeface="Arial" panose="020B0604020202020204" pitchFamily="34" charset="0"/>
              </a:rPr>
              <a:t>Question to survey to measure </a:t>
            </a:r>
            <a:r>
              <a:rPr lang="en-US" altLang="ja-JP" dirty="0" smtClean="0">
                <a:latin typeface="Arial" panose="020B0604020202020204" pitchFamily="34" charset="0"/>
                <a:cs typeface="Arial" panose="020B0604020202020204" pitchFamily="34" charset="0"/>
              </a:rPr>
              <a:t>security knowledge </a:t>
            </a:r>
            <a:r>
              <a:rPr lang="en-US" altLang="ja-JP" dirty="0">
                <a:latin typeface="Arial" panose="020B0604020202020204" pitchFamily="34" charset="0"/>
                <a:cs typeface="Arial" panose="020B0604020202020204" pitchFamily="34" charset="0"/>
              </a:rPr>
              <a:t>and behavior</a:t>
            </a:r>
            <a:endParaRPr lang="en-US" altLang="ja-JP" dirty="0" smtClean="0">
              <a:latin typeface="Arial" panose="020B0604020202020204" pitchFamily="34" charset="0"/>
              <a:cs typeface="Arial" panose="020B0604020202020204" pitchFamily="34" charset="0"/>
            </a:endParaRPr>
          </a:p>
          <a:p>
            <a:pPr lvl="1"/>
            <a:r>
              <a:rPr lang="en-US" altLang="ja-JP" dirty="0" smtClean="0">
                <a:latin typeface="Arial" panose="020B0604020202020204" pitchFamily="34" charset="0"/>
                <a:cs typeface="Arial" panose="020B0604020202020204" pitchFamily="34" charset="0"/>
              </a:rPr>
              <a:t>18 questions (two questions </a:t>
            </a:r>
            <a:r>
              <a:rPr lang="en-US" altLang="ja-JP" dirty="0">
                <a:latin typeface="Arial" panose="020B0604020202020204" pitchFamily="34" charset="0"/>
                <a:cs typeface="Arial" panose="020B0604020202020204" pitchFamily="34" charset="0"/>
              </a:rPr>
              <a:t>are judge </a:t>
            </a:r>
            <a:r>
              <a:rPr lang="en-US" altLang="ja-JP" dirty="0" smtClean="0">
                <a:latin typeface="Arial" panose="020B0604020202020204" pitchFamily="34" charset="0"/>
                <a:cs typeface="Arial" panose="020B0604020202020204" pitchFamily="34" charset="0"/>
              </a:rPr>
              <a:t>whether users </a:t>
            </a:r>
            <a:r>
              <a:rPr lang="en-US" altLang="ja-JP" dirty="0">
                <a:latin typeface="Arial" panose="020B0604020202020204" pitchFamily="34" charset="0"/>
                <a:cs typeface="Arial" panose="020B0604020202020204" pitchFamily="34" charset="0"/>
              </a:rPr>
              <a:t>answered properly)</a:t>
            </a:r>
            <a:endParaRPr lang="en-US" altLang="ja-JP" dirty="0" smtClean="0">
              <a:latin typeface="Arial" panose="020B0604020202020204" pitchFamily="34" charset="0"/>
              <a:cs typeface="Arial" panose="020B0604020202020204" pitchFamily="34" charset="0"/>
            </a:endParaRPr>
          </a:p>
          <a:p>
            <a:pPr lvl="1"/>
            <a:r>
              <a:rPr lang="en-US" altLang="ja-JP" dirty="0">
                <a:latin typeface="Arial" panose="020B0604020202020204" pitchFamily="34" charset="0"/>
                <a:cs typeface="Arial" panose="020B0604020202020204" pitchFamily="34" charset="0"/>
              </a:rPr>
              <a:t>The answer in 5 </a:t>
            </a:r>
            <a:r>
              <a:rPr lang="en-US" altLang="ja-JP" dirty="0" smtClean="0">
                <a:latin typeface="Arial" panose="020B0604020202020204" pitchFamily="34" charset="0"/>
                <a:cs typeface="Arial" panose="020B0604020202020204" pitchFamily="34" charset="0"/>
              </a:rPr>
              <a:t>score, </a:t>
            </a:r>
            <a:r>
              <a:rPr lang="en-US" altLang="ja-JP" dirty="0">
                <a:latin typeface="Arial" panose="020B0604020202020204" pitchFamily="34" charset="0"/>
                <a:cs typeface="Arial" panose="020B0604020202020204" pitchFamily="34" charset="0"/>
              </a:rPr>
              <a:t>the higher the score, the higher the security </a:t>
            </a:r>
            <a:r>
              <a:rPr lang="en-US" altLang="ja-JP" dirty="0" smtClean="0">
                <a:latin typeface="Arial" panose="020B0604020202020204" pitchFamily="34" charset="0"/>
                <a:cs typeface="Arial" panose="020B0604020202020204" pitchFamily="34" charset="0"/>
              </a:rPr>
              <a:t>knowledge</a:t>
            </a:r>
          </a:p>
          <a:p>
            <a:pPr lvl="1"/>
            <a:endParaRPr lang="en-US" altLang="ja-JP" dirty="0">
              <a:latin typeface="Arial" panose="020B0604020202020204" pitchFamily="34" charset="0"/>
              <a:cs typeface="Arial" panose="020B0604020202020204" pitchFamily="34" charset="0"/>
            </a:endParaRPr>
          </a:p>
          <a:p>
            <a:pPr lvl="1"/>
            <a:endParaRPr lang="en-US" altLang="ja-JP" dirty="0" smtClean="0">
              <a:latin typeface="Arial" panose="020B0604020202020204" pitchFamily="34" charset="0"/>
              <a:cs typeface="Arial" panose="020B0604020202020204" pitchFamily="34" charset="0"/>
            </a:endParaRPr>
          </a:p>
          <a:p>
            <a:pPr lvl="1"/>
            <a:endParaRPr lang="en-US" altLang="ja-JP" dirty="0">
              <a:latin typeface="Arial" panose="020B0604020202020204" pitchFamily="34" charset="0"/>
              <a:cs typeface="Arial" panose="020B0604020202020204" pitchFamily="34" charset="0"/>
            </a:endParaRPr>
          </a:p>
          <a:p>
            <a:pPr lvl="1"/>
            <a:endParaRPr lang="en-US" altLang="ja-JP" dirty="0" smtClean="0">
              <a:latin typeface="Arial" panose="020B0604020202020204" pitchFamily="34" charset="0"/>
              <a:cs typeface="Arial" panose="020B0604020202020204" pitchFamily="34" charset="0"/>
            </a:endParaRPr>
          </a:p>
          <a:p>
            <a:pPr lvl="1"/>
            <a:endParaRPr lang="en-US" altLang="ja-JP" dirty="0">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nvPr>
        </p:nvGraphicFramePr>
        <p:xfrm>
          <a:off x="1096996" y="3834116"/>
          <a:ext cx="10407819" cy="1981200"/>
        </p:xfrm>
        <a:graphic>
          <a:graphicData uri="http://schemas.openxmlformats.org/drawingml/2006/table">
            <a:tbl>
              <a:tblPr firstRow="1" bandRow="1">
                <a:tableStyleId>{5C22544A-7EE6-4342-B048-85BDC9FD1C3A}</a:tableStyleId>
              </a:tblPr>
              <a:tblGrid>
                <a:gridCol w="464445">
                  <a:extLst>
                    <a:ext uri="{9D8B030D-6E8A-4147-A177-3AD203B41FA5}">
                      <a16:colId xmlns:a16="http://schemas.microsoft.com/office/drawing/2014/main" xmlns="" val="2189811160"/>
                    </a:ext>
                  </a:extLst>
                </a:gridCol>
                <a:gridCol w="9943374">
                  <a:extLst>
                    <a:ext uri="{9D8B030D-6E8A-4147-A177-3AD203B41FA5}">
                      <a16:colId xmlns:a16="http://schemas.microsoft.com/office/drawing/2014/main" xmlns="" val="884362694"/>
                    </a:ext>
                  </a:extLst>
                </a:gridCol>
              </a:tblGrid>
              <a:tr h="370840">
                <a:tc>
                  <a:txBody>
                    <a:bodyPr/>
                    <a:lstStyle/>
                    <a:p>
                      <a:r>
                        <a:rPr kumimoji="1" lang="en-US" altLang="ja-JP" sz="2800" b="0" dirty="0" smtClean="0">
                          <a:solidFill>
                            <a:schemeClr val="tx1"/>
                          </a:solidFill>
                          <a:latin typeface="Arial" panose="020B0604020202020204" pitchFamily="34" charset="0"/>
                          <a:cs typeface="Arial" panose="020B0604020202020204" pitchFamily="34" charset="0"/>
                        </a:rPr>
                        <a:t>5</a:t>
                      </a:r>
                      <a:endParaRPr kumimoji="1" lang="ja-JP" alt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2800" b="0" dirty="0" smtClean="0">
                          <a:solidFill>
                            <a:schemeClr val="tx1"/>
                          </a:solidFill>
                          <a:latin typeface="Arial" panose="020B0604020202020204" pitchFamily="34" charset="0"/>
                          <a:cs typeface="Arial" panose="020B0604020202020204" pitchFamily="34" charset="0"/>
                        </a:rPr>
                        <a:t>I change my passwords frequently.</a:t>
                      </a:r>
                      <a:endParaRPr kumimoji="1" lang="ja-JP" altLang="en-US" sz="2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04028313"/>
                  </a:ext>
                </a:extLst>
              </a:tr>
              <a:tr h="370840">
                <a:tc>
                  <a:txBody>
                    <a:bodyPr/>
                    <a:lstStyle/>
                    <a:p>
                      <a:r>
                        <a:rPr kumimoji="1" lang="en-US" altLang="ja-JP" sz="2800" dirty="0" smtClean="0">
                          <a:solidFill>
                            <a:schemeClr val="tx1"/>
                          </a:solidFill>
                          <a:latin typeface="Arial" panose="020B0604020202020204" pitchFamily="34" charset="0"/>
                          <a:cs typeface="Arial" panose="020B0604020202020204" pitchFamily="34" charset="0"/>
                        </a:rPr>
                        <a:t>7</a:t>
                      </a:r>
                      <a:endParaRPr kumimoji="1" lang="ja-JP" alt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2800" dirty="0" smtClean="0">
                          <a:solidFill>
                            <a:schemeClr val="tx1"/>
                          </a:solidFill>
                          <a:latin typeface="Arial" panose="020B0604020202020204" pitchFamily="34" charset="0"/>
                          <a:cs typeface="Arial" panose="020B0604020202020204" pitchFamily="34" charset="0"/>
                        </a:rPr>
                        <a:t>I use different passwords for different accounts that I have.</a:t>
                      </a:r>
                      <a:endParaRPr kumimoji="1" lang="ja-JP" alt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21555391"/>
                  </a:ext>
                </a:extLst>
              </a:tr>
              <a:tr h="370840">
                <a:tc>
                  <a:txBody>
                    <a:bodyPr/>
                    <a:lstStyle/>
                    <a:p>
                      <a:r>
                        <a:rPr kumimoji="1" lang="en-US" altLang="ja-JP" sz="2800" dirty="0" smtClean="0">
                          <a:solidFill>
                            <a:schemeClr val="tx1"/>
                          </a:solidFill>
                          <a:latin typeface="Arial" panose="020B0604020202020204" pitchFamily="34" charset="0"/>
                          <a:cs typeface="Arial" panose="020B0604020202020204" pitchFamily="34" charset="0"/>
                        </a:rPr>
                        <a:t>8</a:t>
                      </a:r>
                      <a:endParaRPr kumimoji="1" lang="ja-JP" altLang="en-US" sz="2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2800" dirty="0" smtClean="0">
                          <a:solidFill>
                            <a:schemeClr val="tx1"/>
                          </a:solidFill>
                          <a:latin typeface="Arial" panose="020B0604020202020204" pitchFamily="34" charset="0"/>
                          <a:cs typeface="Arial" panose="020B0604020202020204" pitchFamily="34" charset="0"/>
                        </a:rPr>
                        <a:t>When I create a new online account, I try to use a password that goes beyond the site’s minimum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85044950"/>
                  </a:ext>
                </a:extLst>
              </a:tr>
            </a:tbl>
          </a:graphicData>
        </a:graphic>
      </p:graphicFrame>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14</a:t>
            </a:fld>
            <a:endParaRPr kumimoji="1" lang="ja-JP" altLang="en-US"/>
          </a:p>
        </p:txBody>
      </p:sp>
    </p:spTree>
    <p:extLst>
      <p:ext uri="{BB962C8B-B14F-4D97-AF65-F5344CB8AC3E}">
        <p14:creationId xmlns:p14="http://schemas.microsoft.com/office/powerpoint/2010/main" val="4062613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Experimental R</a:t>
            </a:r>
            <a:r>
              <a:rPr lang="en-US" altLang="ja-JP" dirty="0" smtClean="0">
                <a:latin typeface="Arial" panose="020B0604020202020204" pitchFamily="34" charset="0"/>
                <a:cs typeface="Arial" panose="020B0604020202020204" pitchFamily="34" charset="0"/>
              </a:rPr>
              <a:t>esult 1</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838200" y="1837055"/>
            <a:ext cx="10515600" cy="4351338"/>
          </a:xfrm>
        </p:spPr>
        <p:txBody>
          <a:bodyPr/>
          <a:lstStyle/>
          <a:p>
            <a:endParaRPr kumimoji="1" lang="en-US" altLang="ja-JP" dirty="0" smtClean="0"/>
          </a:p>
          <a:p>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748630810"/>
              </p:ext>
            </p:extLst>
          </p:nvPr>
        </p:nvGraphicFramePr>
        <p:xfrm>
          <a:off x="2236787" y="1933686"/>
          <a:ext cx="7718425" cy="4693920"/>
        </p:xfrm>
        <a:graphic>
          <a:graphicData uri="http://schemas.openxmlformats.org/drawingml/2006/table">
            <a:tbl>
              <a:tblPr firstRow="1" bandRow="1">
                <a:tableStyleId>{5C22544A-7EE6-4342-B048-85BDC9FD1C3A}</a:tableStyleId>
              </a:tblPr>
              <a:tblGrid>
                <a:gridCol w="894080">
                  <a:extLst>
                    <a:ext uri="{9D8B030D-6E8A-4147-A177-3AD203B41FA5}">
                      <a16:colId xmlns:a16="http://schemas.microsoft.com/office/drawing/2014/main" xmlns="" val="2214877003"/>
                    </a:ext>
                  </a:extLst>
                </a:gridCol>
                <a:gridCol w="2091055">
                  <a:extLst>
                    <a:ext uri="{9D8B030D-6E8A-4147-A177-3AD203B41FA5}">
                      <a16:colId xmlns:a16="http://schemas.microsoft.com/office/drawing/2014/main" xmlns="" val="1742162947"/>
                    </a:ext>
                  </a:extLst>
                </a:gridCol>
                <a:gridCol w="1046480">
                  <a:extLst>
                    <a:ext uri="{9D8B030D-6E8A-4147-A177-3AD203B41FA5}">
                      <a16:colId xmlns:a16="http://schemas.microsoft.com/office/drawing/2014/main" xmlns="" val="1922057311"/>
                    </a:ext>
                  </a:extLst>
                </a:gridCol>
                <a:gridCol w="1267142">
                  <a:extLst>
                    <a:ext uri="{9D8B030D-6E8A-4147-A177-3AD203B41FA5}">
                      <a16:colId xmlns:a16="http://schemas.microsoft.com/office/drawing/2014/main" xmlns="" val="2849966424"/>
                    </a:ext>
                  </a:extLst>
                </a:gridCol>
                <a:gridCol w="2419668">
                  <a:extLst>
                    <a:ext uri="{9D8B030D-6E8A-4147-A177-3AD203B41FA5}">
                      <a16:colId xmlns:a16="http://schemas.microsoft.com/office/drawing/2014/main" xmlns="" val="280085713"/>
                    </a:ext>
                  </a:extLst>
                </a:gridCol>
              </a:tblGrid>
              <a:tr h="370840">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type</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SMS</a:t>
                      </a:r>
                    </a:p>
                    <a:p>
                      <a:pPr algn="ctr"/>
                      <a:r>
                        <a:rPr kumimoji="1" lang="en-US" altLang="ja-JP" sz="2400" dirty="0" smtClean="0">
                          <a:solidFill>
                            <a:schemeClr val="tx1"/>
                          </a:solidFill>
                          <a:latin typeface="Arial" panose="020B0604020202020204" pitchFamily="34" charset="0"/>
                          <a:cs typeface="Arial" panose="020B0604020202020204" pitchFamily="34" charset="0"/>
                        </a:rPr>
                        <a:t>style</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Enter</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Cancel</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Successful</a:t>
                      </a:r>
                    </a:p>
                    <a:p>
                      <a:pPr algn="ctr"/>
                      <a:r>
                        <a:rPr kumimoji="1" lang="en-US" altLang="ja-JP" sz="2400" dirty="0" smtClean="0">
                          <a:solidFill>
                            <a:schemeClr val="tx1"/>
                          </a:solidFill>
                          <a:latin typeface="Arial" panose="020B0604020202020204" pitchFamily="34" charset="0"/>
                          <a:cs typeface="Arial" panose="020B0604020202020204" pitchFamily="34" charset="0"/>
                        </a:rPr>
                        <a:t>Attack ratio[%]</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8122400"/>
                  </a:ext>
                </a:extLst>
              </a:tr>
              <a:tr h="370840">
                <a:tc>
                  <a:txBody>
                    <a:bodyPr/>
                    <a:lstStyle/>
                    <a:p>
                      <a:pPr algn="ctr"/>
                      <a:r>
                        <a:rPr kumimoji="1" lang="en-US" altLang="ja-JP" sz="2400" dirty="0" smtClean="0">
                          <a:latin typeface="Arial" panose="020B0604020202020204" pitchFamily="34" charset="0"/>
                          <a:cs typeface="Arial" panose="020B0604020202020204" pitchFamily="34" charset="0"/>
                        </a:rPr>
                        <a:t>0</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No warning</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35</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a:txBody>
                    <a:bodyPr/>
                    <a:lstStyle/>
                    <a:p>
                      <a:pPr algn="ctr"/>
                      <a:r>
                        <a:rPr kumimoji="1" lang="en-US" altLang="ja-JP" sz="2400" dirty="0" smtClean="0">
                          <a:latin typeface="Arial" panose="020B0604020202020204" pitchFamily="34" charset="0"/>
                          <a:cs typeface="Arial" panose="020B0604020202020204" pitchFamily="34" charset="0"/>
                        </a:rPr>
                        <a:t>2</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3200" dirty="0" smtClean="0">
                          <a:latin typeface="Arial" panose="020B0604020202020204" pitchFamily="34" charset="0"/>
                          <a:cs typeface="Arial" panose="020B0604020202020204" pitchFamily="34" charset="0"/>
                        </a:rPr>
                        <a:t>94.6</a:t>
                      </a:r>
                      <a:endParaRPr kumimoji="1" lang="ja-JP" alt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68088142"/>
                  </a:ext>
                </a:extLst>
              </a:tr>
              <a:tr h="370840">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1</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Short </a:t>
                      </a:r>
                      <a:r>
                        <a:rPr kumimoji="1" lang="en-US" altLang="ja-JP" sz="2400" dirty="0" smtClean="0">
                          <a:solidFill>
                            <a:srgbClr val="FF0000"/>
                          </a:solidFill>
                          <a:latin typeface="Arial" panose="020B0604020202020204" pitchFamily="34" charset="0"/>
                          <a:cs typeface="Arial" panose="020B0604020202020204" pitchFamily="34" charset="0"/>
                        </a:rPr>
                        <a:t>Numeric</a:t>
                      </a:r>
                      <a:endParaRPr kumimoji="1" lang="ja-JP" altLang="en-US" sz="2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30</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a:txBody>
                    <a:bodyPr/>
                    <a:lstStyle/>
                    <a:p>
                      <a:pPr algn="ctr"/>
                      <a:r>
                        <a:rPr kumimoji="1" lang="en-US" altLang="ja-JP" sz="2400" dirty="0" smtClean="0">
                          <a:latin typeface="Arial" panose="020B0604020202020204" pitchFamily="34" charset="0"/>
                          <a:cs typeface="Arial" panose="020B0604020202020204" pitchFamily="34" charset="0"/>
                        </a:rPr>
                        <a:t>8</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78.9</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4141468"/>
                  </a:ext>
                </a:extLst>
              </a:tr>
              <a:tr h="370840">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2</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Short </a:t>
                      </a:r>
                      <a:r>
                        <a:rPr kumimoji="1" lang="en-US" altLang="ja-JP" sz="2400" dirty="0" smtClean="0">
                          <a:solidFill>
                            <a:schemeClr val="accent1"/>
                          </a:solidFill>
                          <a:latin typeface="Arial" panose="020B0604020202020204" pitchFamily="34" charset="0"/>
                          <a:cs typeface="Arial" panose="020B0604020202020204" pitchFamily="34" charset="0"/>
                        </a:rPr>
                        <a:t>Alphanumeric</a:t>
                      </a:r>
                      <a:endParaRPr kumimoji="1" lang="ja-JP" altLang="en-US" sz="24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28</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a:txBody>
                    <a:bodyPr/>
                    <a:lstStyle/>
                    <a:p>
                      <a:pPr algn="ctr"/>
                      <a:r>
                        <a:rPr kumimoji="1" lang="en-US" altLang="ja-JP" sz="2400" dirty="0" smtClean="0">
                          <a:latin typeface="Arial" panose="020B0604020202020204" pitchFamily="34" charset="0"/>
                          <a:cs typeface="Arial" panose="020B0604020202020204" pitchFamily="34" charset="0"/>
                        </a:rPr>
                        <a:t>12</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70.0</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84974030"/>
                  </a:ext>
                </a:extLst>
              </a:tr>
              <a:tr h="370840">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3</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Long</a:t>
                      </a:r>
                    </a:p>
                    <a:p>
                      <a:pPr algn="ctr"/>
                      <a:r>
                        <a:rPr kumimoji="1" lang="en-US" altLang="ja-JP" sz="2400" dirty="0" smtClean="0">
                          <a:solidFill>
                            <a:srgbClr val="FF0000"/>
                          </a:solidFill>
                          <a:latin typeface="Arial" panose="020B0604020202020204" pitchFamily="34" charset="0"/>
                          <a:cs typeface="Arial" panose="020B0604020202020204" pitchFamily="34" charset="0"/>
                        </a:rPr>
                        <a:t>Numeric</a:t>
                      </a:r>
                      <a:endParaRPr kumimoji="1" lang="ja-JP" altLang="en-US" sz="2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28</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a:txBody>
                    <a:bodyPr/>
                    <a:lstStyle/>
                    <a:p>
                      <a:pPr algn="ctr"/>
                      <a:r>
                        <a:rPr kumimoji="1" lang="en-US" altLang="ja-JP" sz="2400" dirty="0" smtClean="0">
                          <a:latin typeface="Arial" panose="020B0604020202020204" pitchFamily="34" charset="0"/>
                          <a:cs typeface="Arial" panose="020B0604020202020204" pitchFamily="34" charset="0"/>
                        </a:rPr>
                        <a:t>7</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80.0</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6873220"/>
                  </a:ext>
                </a:extLst>
              </a:tr>
              <a:tr h="370840">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4</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Long </a:t>
                      </a:r>
                      <a:r>
                        <a:rPr kumimoji="1" lang="en-US" altLang="ja-JP" sz="2400" dirty="0" smtClean="0">
                          <a:solidFill>
                            <a:schemeClr val="accent1"/>
                          </a:solidFill>
                          <a:latin typeface="Arial" panose="020B0604020202020204" pitchFamily="34" charset="0"/>
                          <a:cs typeface="Arial" panose="020B0604020202020204" pitchFamily="34" charset="0"/>
                        </a:rPr>
                        <a:t>Alphanumeric</a:t>
                      </a:r>
                      <a:endParaRPr kumimoji="1" lang="ja-JP" altLang="en-US" sz="24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22</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a:txBody>
                    <a:bodyPr/>
                    <a:lstStyle/>
                    <a:p>
                      <a:pPr algn="ctr"/>
                      <a:r>
                        <a:rPr kumimoji="1" lang="en-US" altLang="ja-JP" sz="2400" dirty="0" smtClean="0">
                          <a:latin typeface="Arial" panose="020B0604020202020204" pitchFamily="34" charset="0"/>
                          <a:cs typeface="Arial" panose="020B0604020202020204" pitchFamily="34" charset="0"/>
                        </a:rPr>
                        <a:t>12</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64.7</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38977676"/>
                  </a:ext>
                </a:extLst>
              </a:tr>
            </a:tbl>
          </a:graphicData>
        </a:graphic>
      </p:graphicFrame>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15</a:t>
            </a:fld>
            <a:endParaRPr kumimoji="1" lang="ja-JP" altLang="en-US"/>
          </a:p>
        </p:txBody>
      </p:sp>
    </p:spTree>
    <p:extLst>
      <p:ext uri="{BB962C8B-B14F-4D97-AF65-F5344CB8AC3E}">
        <p14:creationId xmlns:p14="http://schemas.microsoft.com/office/powerpoint/2010/main" val="2107191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Evaluation </a:t>
            </a:r>
            <a:r>
              <a:rPr lang="en-US" altLang="ja-JP" dirty="0" smtClean="0">
                <a:latin typeface="Arial" panose="020B0604020202020204" pitchFamily="34" charset="0"/>
                <a:cs typeface="Arial" panose="020B0604020202020204" pitchFamily="34" charset="0"/>
              </a:rPr>
              <a:t>1. Chi-square </a:t>
            </a:r>
            <a:r>
              <a:rPr lang="en-US" altLang="ja-JP" dirty="0">
                <a:latin typeface="Arial" panose="020B0604020202020204" pitchFamily="34" charset="0"/>
                <a:cs typeface="Arial" panose="020B0604020202020204" pitchFamily="34" charset="0"/>
              </a:rPr>
              <a:t>test</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15089"/>
            <a:ext cx="10515600" cy="4172409"/>
          </a:xfrm>
        </p:spPr>
      </p:pic>
      <p:sp>
        <p:nvSpPr>
          <p:cNvPr id="3" name="スライド番号プレースホルダー 2"/>
          <p:cNvSpPr>
            <a:spLocks noGrp="1"/>
          </p:cNvSpPr>
          <p:nvPr>
            <p:ph type="sldNum" sz="quarter" idx="12"/>
          </p:nvPr>
        </p:nvSpPr>
        <p:spPr/>
        <p:txBody>
          <a:bodyPr/>
          <a:lstStyle/>
          <a:p>
            <a:fld id="{A5F7B8A1-5997-443C-9D3F-26BD16AE777D}" type="slidenum">
              <a:rPr kumimoji="1" lang="ja-JP" altLang="en-US" smtClean="0"/>
              <a:t>16</a:t>
            </a:fld>
            <a:endParaRPr kumimoji="1" lang="ja-JP" altLang="en-US" dirty="0"/>
          </a:p>
        </p:txBody>
      </p:sp>
      <p:sp>
        <p:nvSpPr>
          <p:cNvPr id="7" name="正方形/長方形 6"/>
          <p:cNvSpPr/>
          <p:nvPr/>
        </p:nvSpPr>
        <p:spPr>
          <a:xfrm>
            <a:off x="9821582" y="2555173"/>
            <a:ext cx="1649981" cy="482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rgbClr val="C00000"/>
                </a:solidFill>
                <a:latin typeface="Arial" panose="020B0604020202020204" pitchFamily="34" charset="0"/>
                <a:cs typeface="Arial" panose="020B0604020202020204" pitchFamily="34" charset="0"/>
              </a:rPr>
              <a:t>0.09828*</a:t>
            </a:r>
            <a:endParaRPr kumimoji="1" lang="ja-JP" altLang="en-US" sz="2800" dirty="0">
              <a:solidFill>
                <a:srgbClr val="C00000"/>
              </a:solidFill>
              <a:latin typeface="Arial" panose="020B0604020202020204" pitchFamily="34" charset="0"/>
              <a:cs typeface="Arial" panose="020B0604020202020204" pitchFamily="34" charset="0"/>
            </a:endParaRPr>
          </a:p>
        </p:txBody>
      </p:sp>
      <p:sp>
        <p:nvSpPr>
          <p:cNvPr id="5" name="正方形/長方形 4"/>
          <p:cNvSpPr/>
          <p:nvPr/>
        </p:nvSpPr>
        <p:spPr>
          <a:xfrm>
            <a:off x="892812" y="5436766"/>
            <a:ext cx="1052161" cy="268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Enter 2</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860153" y="5753886"/>
            <a:ext cx="1117478" cy="21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Enter 4</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2535244" y="5436766"/>
            <a:ext cx="1067551" cy="268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HTTPS</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2611820" y="5764772"/>
            <a:ext cx="914401" cy="24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HTTP</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83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panose="020B0604020202020204" pitchFamily="34" charset="0"/>
                <a:cs typeface="Arial" panose="020B0604020202020204" pitchFamily="34" charset="0"/>
              </a:rPr>
              <a:t>Result 2 : </a:t>
            </a:r>
            <a:r>
              <a:rPr lang="en-US" altLang="ja-JP" dirty="0" err="1" smtClean="0">
                <a:latin typeface="Arial" panose="020B0604020202020204" pitchFamily="34" charset="0"/>
                <a:cs typeface="Arial" panose="020B0604020202020204" pitchFamily="34" charset="0"/>
              </a:rPr>
              <a:t>SeBIS</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a:t>
            </a:r>
            <a:r>
              <a:rPr lang="en-US" altLang="ja-JP" dirty="0" smtClean="0">
                <a:latin typeface="Arial" panose="020B0604020202020204" pitchFamily="34" charset="0"/>
                <a:cs typeface="Arial" panose="020B0604020202020204" pitchFamily="34" charset="0"/>
              </a:rPr>
              <a:t>core </a:t>
            </a:r>
            <a:r>
              <a:rPr lang="en-US" altLang="ja-JP" dirty="0">
                <a:latin typeface="Arial" panose="020B0604020202020204" pitchFamily="34" charset="0"/>
                <a:cs typeface="Arial" panose="020B0604020202020204" pitchFamily="34" charset="0"/>
              </a:rPr>
              <a:t>D</a:t>
            </a:r>
            <a:r>
              <a:rPr lang="en-US" altLang="ja-JP" dirty="0" smtClean="0">
                <a:latin typeface="Arial" panose="020B0604020202020204" pitchFamily="34" charset="0"/>
                <a:cs typeface="Arial" panose="020B0604020202020204" pitchFamily="34" charset="0"/>
              </a:rPr>
              <a:t>istribution </a:t>
            </a:r>
            <a:endParaRPr kumimoji="1" lang="ja-JP" altLang="en-US" dirty="0"/>
          </a:p>
        </p:txBody>
      </p:sp>
      <p:sp>
        <p:nvSpPr>
          <p:cNvPr id="3" name="コンテンツ プレースホルダー 2"/>
          <p:cNvSpPr>
            <a:spLocks noGrp="1"/>
          </p:cNvSpPr>
          <p:nvPr>
            <p:ph sz="half" idx="1"/>
          </p:nvPr>
        </p:nvSpPr>
        <p:spPr>
          <a:xfrm>
            <a:off x="494606" y="1825625"/>
            <a:ext cx="5525194" cy="4351338"/>
          </a:xfrm>
        </p:spPr>
        <p:txBody>
          <a:bodyPr/>
          <a:lstStyle/>
          <a:p>
            <a:endParaRPr kumimoji="1" lang="ja-JP" altLang="en-US" dirty="0"/>
          </a:p>
        </p:txBody>
      </p:sp>
      <p:pic>
        <p:nvPicPr>
          <p:cNvPr id="6" name="コンテンツ プレースホルダー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6978" y="1690688"/>
            <a:ext cx="5581996" cy="4442989"/>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2164372084"/>
              </p:ext>
            </p:extLst>
          </p:nvPr>
        </p:nvGraphicFramePr>
        <p:xfrm>
          <a:off x="175049" y="3132614"/>
          <a:ext cx="6336983" cy="1737360"/>
        </p:xfrm>
        <a:graphic>
          <a:graphicData uri="http://schemas.openxmlformats.org/drawingml/2006/table">
            <a:tbl>
              <a:tblPr firstRow="1" bandRow="1">
                <a:tableStyleId>{5C22544A-7EE6-4342-B048-85BDC9FD1C3A}</a:tableStyleId>
              </a:tblPr>
              <a:tblGrid>
                <a:gridCol w="1556067">
                  <a:extLst>
                    <a:ext uri="{9D8B030D-6E8A-4147-A177-3AD203B41FA5}">
                      <a16:colId xmlns:a16="http://schemas.microsoft.com/office/drawing/2014/main" xmlns="" val="1846138625"/>
                    </a:ext>
                  </a:extLst>
                </a:gridCol>
                <a:gridCol w="1070293">
                  <a:extLst>
                    <a:ext uri="{9D8B030D-6E8A-4147-A177-3AD203B41FA5}">
                      <a16:colId xmlns:a16="http://schemas.microsoft.com/office/drawing/2014/main" xmlns="" val="25069247"/>
                    </a:ext>
                  </a:extLst>
                </a:gridCol>
                <a:gridCol w="1290955">
                  <a:extLst>
                    <a:ext uri="{9D8B030D-6E8A-4147-A177-3AD203B41FA5}">
                      <a16:colId xmlns:a16="http://schemas.microsoft.com/office/drawing/2014/main" xmlns="" val="1807630592"/>
                    </a:ext>
                  </a:extLst>
                </a:gridCol>
                <a:gridCol w="2419668">
                  <a:extLst>
                    <a:ext uri="{9D8B030D-6E8A-4147-A177-3AD203B41FA5}">
                      <a16:colId xmlns:a16="http://schemas.microsoft.com/office/drawing/2014/main" xmlns="" val="2538163084"/>
                    </a:ext>
                  </a:extLst>
                </a:gridCol>
              </a:tblGrid>
              <a:tr h="811106">
                <a:tc>
                  <a:txBody>
                    <a:bodyPr/>
                    <a:lstStyle/>
                    <a:p>
                      <a:pPr algn="ctr"/>
                      <a:r>
                        <a:rPr kumimoji="1" lang="en-US" altLang="ja-JP" sz="2400" dirty="0" smtClean="0">
                          <a:solidFill>
                            <a:schemeClr val="tx1"/>
                          </a:solidFill>
                        </a:rPr>
                        <a:t>Score</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rPr>
                        <a:t>Enter</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rPr>
                        <a:t>Cancel</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Successful</a:t>
                      </a:r>
                    </a:p>
                    <a:p>
                      <a:pPr algn="ctr"/>
                      <a:r>
                        <a:rPr kumimoji="1" lang="en-US" altLang="ja-JP" sz="2400" dirty="0" smtClean="0">
                          <a:solidFill>
                            <a:schemeClr val="tx1"/>
                          </a:solidFill>
                          <a:latin typeface="Arial" panose="020B0604020202020204" pitchFamily="34" charset="0"/>
                          <a:cs typeface="Arial" panose="020B0604020202020204" pitchFamily="34" charset="0"/>
                        </a:rPr>
                        <a:t>Attack ratio[%]</a:t>
                      </a:r>
                      <a:endParaRPr kumimoji="1" lang="ja-JP" altLang="en-US" sz="24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39629488"/>
                  </a:ext>
                </a:extLst>
              </a:tr>
              <a:tr h="370840">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Over 50</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66</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21</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solidFill>
                            <a:schemeClr val="tx1"/>
                          </a:solidFill>
                          <a:latin typeface="Arial" panose="020B0604020202020204" pitchFamily="34" charset="0"/>
                          <a:cs typeface="Arial" panose="020B0604020202020204" pitchFamily="34" charset="0"/>
                        </a:rPr>
                        <a:t>75.9</a:t>
                      </a:r>
                      <a:endParaRPr kumimoji="1" lang="ja-JP" alt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81093373"/>
                  </a:ext>
                </a:extLst>
              </a:tr>
              <a:tr h="370840">
                <a:tc>
                  <a:txBody>
                    <a:bodyPr/>
                    <a:lstStyle/>
                    <a:p>
                      <a:pPr algn="ctr"/>
                      <a:r>
                        <a:rPr kumimoji="1" lang="en-US" altLang="ja-JP" sz="2400" dirty="0" smtClean="0">
                          <a:latin typeface="Arial" panose="020B0604020202020204" pitchFamily="34" charset="0"/>
                          <a:cs typeface="Arial" panose="020B0604020202020204" pitchFamily="34" charset="0"/>
                        </a:rPr>
                        <a:t>Under 50</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54</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18</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smtClean="0">
                          <a:latin typeface="Arial" panose="020B0604020202020204" pitchFamily="34" charset="0"/>
                          <a:cs typeface="Arial" panose="020B0604020202020204" pitchFamily="34" charset="0"/>
                        </a:rPr>
                        <a:t>75.0</a:t>
                      </a:r>
                      <a:endParaRPr kumimoji="1" lang="ja-JP" alt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10657926"/>
                  </a:ext>
                </a:extLst>
              </a:tr>
            </a:tbl>
          </a:graphicData>
        </a:graphic>
      </p:graphicFrame>
      <p:sp>
        <p:nvSpPr>
          <p:cNvPr id="8" name="テキスト ボックス 7"/>
          <p:cNvSpPr txBox="1"/>
          <p:nvPr/>
        </p:nvSpPr>
        <p:spPr>
          <a:xfrm>
            <a:off x="8964775" y="6229683"/>
            <a:ext cx="1895071" cy="461665"/>
          </a:xfrm>
          <a:prstGeom prst="rect">
            <a:avLst/>
          </a:prstGeom>
          <a:noFill/>
        </p:spPr>
        <p:txBody>
          <a:bodyPr wrap="none" rtlCol="0">
            <a:spAutoFit/>
          </a:bodyPr>
          <a:lstStyle/>
          <a:p>
            <a:r>
              <a:rPr lang="en-US" altLang="ja-JP" sz="2400" dirty="0" smtClean="0">
                <a:latin typeface="Arial" panose="020B0604020202020204" pitchFamily="34" charset="0"/>
                <a:cs typeface="Arial" panose="020B0604020202020204" pitchFamily="34" charset="0"/>
              </a:rPr>
              <a:t>SeBIS</a:t>
            </a:r>
            <a:r>
              <a:rPr lang="ja-JP" altLang="en-US" sz="2400" dirty="0" smtClean="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score</a:t>
            </a:r>
            <a:endParaRPr kumimoji="1" lang="ja-JP" altLang="en-US" sz="2400" dirty="0">
              <a:latin typeface="Arial" panose="020B0604020202020204" pitchFamily="34" charset="0"/>
              <a:cs typeface="Arial" panose="020B0604020202020204" pitchFamily="34" charset="0"/>
            </a:endParaRPr>
          </a:p>
        </p:txBody>
      </p:sp>
      <p:sp>
        <p:nvSpPr>
          <p:cNvPr id="9" name="スライド番号プレースホルダー 3"/>
          <p:cNvSpPr>
            <a:spLocks noGrp="1"/>
          </p:cNvSpPr>
          <p:nvPr>
            <p:ph type="sldNum" sz="quarter" idx="12"/>
          </p:nvPr>
        </p:nvSpPr>
        <p:spPr>
          <a:xfrm>
            <a:off x="9448800" y="6481082"/>
            <a:ext cx="2743200" cy="365125"/>
          </a:xfrm>
        </p:spPr>
        <p:txBody>
          <a:bodyPr/>
          <a:lstStyle/>
          <a:p>
            <a:r>
              <a:rPr kumimoji="1" lang="en-US" altLang="ja-JP" sz="1600" dirty="0" smtClean="0">
                <a:solidFill>
                  <a:schemeClr val="tx1"/>
                </a:solidFill>
              </a:rPr>
              <a:t>17</a:t>
            </a:r>
            <a:endParaRPr kumimoji="1" lang="ja-JP" altLang="en-US" sz="1600" dirty="0">
              <a:solidFill>
                <a:schemeClr val="tx1"/>
              </a:solidFill>
            </a:endParaRPr>
          </a:p>
        </p:txBody>
      </p:sp>
      <p:cxnSp>
        <p:nvCxnSpPr>
          <p:cNvPr id="10" name="直線矢印コネクタ 9"/>
          <p:cNvCxnSpPr/>
          <p:nvPr/>
        </p:nvCxnSpPr>
        <p:spPr>
          <a:xfrm>
            <a:off x="8731207" y="3454982"/>
            <a:ext cx="467135"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592983" y="2993317"/>
            <a:ext cx="1707519"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Vulnerable</a:t>
            </a:r>
            <a:endParaRPr kumimoji="1" lang="ja-JP" altLang="en-US" sz="2400" dirty="0">
              <a:latin typeface="Arial" panose="020B0604020202020204" pitchFamily="34" charset="0"/>
              <a:cs typeface="Arial" panose="020B0604020202020204" pitchFamily="34" charset="0"/>
            </a:endParaRPr>
          </a:p>
        </p:txBody>
      </p:sp>
      <p:cxnSp>
        <p:nvCxnSpPr>
          <p:cNvPr id="13" name="直線矢印コネクタ 12"/>
          <p:cNvCxnSpPr/>
          <p:nvPr/>
        </p:nvCxnSpPr>
        <p:spPr>
          <a:xfrm flipH="1" flipV="1">
            <a:off x="9554421" y="4343400"/>
            <a:ext cx="420631" cy="345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9573182" y="4639141"/>
            <a:ext cx="827471" cy="461665"/>
          </a:xfrm>
          <a:prstGeom prst="rect">
            <a:avLst/>
          </a:prstGeom>
          <a:noFill/>
        </p:spPr>
        <p:txBody>
          <a:bodyPr wrap="none" rtlCol="0">
            <a:spAutoFit/>
          </a:bodyPr>
          <a:lstStyle/>
          <a:p>
            <a:r>
              <a:rPr lang="en-US" altLang="ja-JP" sz="2400" dirty="0" smtClean="0">
                <a:solidFill>
                  <a:srgbClr val="FF0000"/>
                </a:solidFill>
                <a:latin typeface="Arial" panose="020B0604020202020204" pitchFamily="34" charset="0"/>
                <a:cs typeface="Arial" panose="020B0604020202020204" pitchFamily="34" charset="0"/>
              </a:rPr>
              <a:t>Safe</a:t>
            </a:r>
            <a:endParaRPr kumimoji="1" lang="ja-JP" alt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360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999124" cy="1325563"/>
          </a:xfrm>
        </p:spPr>
        <p:txBody>
          <a:bodyPr/>
          <a:lstStyle/>
          <a:p>
            <a:r>
              <a:rPr lang="en-US" altLang="ja-JP" dirty="0" smtClean="0">
                <a:latin typeface="Arial" panose="020B0604020202020204" pitchFamily="34" charset="0"/>
                <a:cs typeface="Arial" panose="020B0604020202020204" pitchFamily="34" charset="0"/>
              </a:rPr>
              <a:t>Result 3 :</a:t>
            </a:r>
            <a:br>
              <a:rPr lang="en-US" altLang="ja-JP" dirty="0" smtClean="0">
                <a:latin typeface="Arial" panose="020B0604020202020204" pitchFamily="34" charset="0"/>
                <a:cs typeface="Arial" panose="020B0604020202020204" pitchFamily="34" charset="0"/>
              </a:rPr>
            </a:br>
            <a:r>
              <a:rPr lang="en-US" altLang="ja-JP" dirty="0" smtClean="0">
                <a:latin typeface="Arial" panose="020B0604020202020204" pitchFamily="34" charset="0"/>
                <a:cs typeface="Arial" panose="020B0604020202020204" pitchFamily="34" charset="0"/>
              </a:rPr>
              <a:t>Successful Attack </a:t>
            </a:r>
            <a:r>
              <a:rPr lang="en-US" altLang="ja-JP" dirty="0">
                <a:latin typeface="Arial" panose="020B0604020202020204" pitchFamily="34" charset="0"/>
                <a:cs typeface="Arial" panose="020B0604020202020204" pitchFamily="34" charset="0"/>
              </a:rPr>
              <a:t>R</a:t>
            </a:r>
            <a:r>
              <a:rPr lang="en-US" altLang="ja-JP" dirty="0" smtClean="0">
                <a:latin typeface="Arial" panose="020B0604020202020204" pitchFamily="34" charset="0"/>
                <a:cs typeface="Arial" panose="020B0604020202020204" pitchFamily="34" charset="0"/>
              </a:rPr>
              <a:t>atios </a:t>
            </a:r>
            <a:r>
              <a:rPr lang="en-US" altLang="ja-JP" dirty="0">
                <a:latin typeface="Arial" panose="020B0604020202020204" pitchFamily="34" charset="0"/>
                <a:cs typeface="Arial" panose="020B0604020202020204" pitchFamily="34" charset="0"/>
              </a:rPr>
              <a:t>B</a:t>
            </a:r>
            <a:r>
              <a:rPr lang="en-US" altLang="ja-JP" dirty="0" smtClean="0">
                <a:latin typeface="Arial" panose="020B0604020202020204" pitchFamily="34" charset="0"/>
                <a:cs typeface="Arial" panose="020B0604020202020204" pitchFamily="34" charset="0"/>
              </a:rPr>
              <a:t>y </a:t>
            </a:r>
            <a:r>
              <a:rPr lang="en-US" altLang="ja-JP" dirty="0">
                <a:latin typeface="Arial" panose="020B0604020202020204" pitchFamily="34" charset="0"/>
                <a:cs typeface="Arial" panose="020B0604020202020204" pitchFamily="34" charset="0"/>
              </a:rPr>
              <a:t>U</a:t>
            </a:r>
            <a:r>
              <a:rPr lang="en-US" altLang="ja-JP" dirty="0" smtClean="0">
                <a:latin typeface="Arial" panose="020B0604020202020204" pitchFamily="34" charset="0"/>
                <a:cs typeface="Arial" panose="020B0604020202020204" pitchFamily="34" charset="0"/>
              </a:rPr>
              <a:t>ser </a:t>
            </a:r>
            <a:r>
              <a:rPr lang="en-US" altLang="ja-JP" dirty="0">
                <a:latin typeface="Arial" panose="020B0604020202020204" pitchFamily="34" charset="0"/>
                <a:cs typeface="Arial" panose="020B0604020202020204" pitchFamily="34" charset="0"/>
              </a:rPr>
              <a:t>A</a:t>
            </a:r>
            <a:r>
              <a:rPr lang="en-US" altLang="ja-JP" dirty="0" smtClean="0">
                <a:latin typeface="Arial" panose="020B0604020202020204" pitchFamily="34" charset="0"/>
                <a:cs typeface="Arial" panose="020B0604020202020204" pitchFamily="34" charset="0"/>
              </a:rPr>
              <a:t>ttributes</a:t>
            </a:r>
            <a:endParaRPr kumimoji="1" lang="ja-JP" altLang="en-US" dirty="0"/>
          </a:p>
        </p:txBody>
      </p:sp>
      <p:sp>
        <p:nvSpPr>
          <p:cNvPr id="3" name="スライド番号プレースホルダー 2"/>
          <p:cNvSpPr>
            <a:spLocks noGrp="1"/>
          </p:cNvSpPr>
          <p:nvPr>
            <p:ph type="sldNum" sz="quarter" idx="12"/>
          </p:nvPr>
        </p:nvSpPr>
        <p:spPr/>
        <p:txBody>
          <a:bodyPr/>
          <a:lstStyle/>
          <a:p>
            <a:fld id="{A5F7B8A1-5997-443C-9D3F-26BD16AE777D}" type="slidenum">
              <a:rPr kumimoji="1" lang="ja-JP" altLang="en-US" smtClean="0"/>
              <a:t>18</a:t>
            </a:fld>
            <a:endParaRPr kumimoji="1" lang="ja-JP" altLang="en-US"/>
          </a:p>
        </p:txBody>
      </p:sp>
      <p:graphicFrame>
        <p:nvGraphicFramePr>
          <p:cNvPr id="15" name="表 14"/>
          <p:cNvGraphicFramePr>
            <a:graphicFrameLocks noGrp="1"/>
          </p:cNvGraphicFramePr>
          <p:nvPr>
            <p:extLst/>
          </p:nvPr>
        </p:nvGraphicFramePr>
        <p:xfrm>
          <a:off x="2023634" y="1777029"/>
          <a:ext cx="8628256" cy="4825494"/>
        </p:xfrm>
        <a:graphic>
          <a:graphicData uri="http://schemas.openxmlformats.org/drawingml/2006/table">
            <a:tbl>
              <a:tblPr firstRow="1" bandRow="1">
                <a:tableStyleId>{5C22544A-7EE6-4342-B048-85BDC9FD1C3A}</a:tableStyleId>
              </a:tblPr>
              <a:tblGrid>
                <a:gridCol w="1698072">
                  <a:extLst>
                    <a:ext uri="{9D8B030D-6E8A-4147-A177-3AD203B41FA5}">
                      <a16:colId xmlns:a16="http://schemas.microsoft.com/office/drawing/2014/main" xmlns="" val="2257388703"/>
                    </a:ext>
                  </a:extLst>
                </a:gridCol>
                <a:gridCol w="1921184">
                  <a:extLst>
                    <a:ext uri="{9D8B030D-6E8A-4147-A177-3AD203B41FA5}">
                      <a16:colId xmlns:a16="http://schemas.microsoft.com/office/drawing/2014/main" xmlns="" val="1765498682"/>
                    </a:ext>
                  </a:extLst>
                </a:gridCol>
                <a:gridCol w="686061">
                  <a:extLst>
                    <a:ext uri="{9D8B030D-6E8A-4147-A177-3AD203B41FA5}">
                      <a16:colId xmlns:a16="http://schemas.microsoft.com/office/drawing/2014/main" xmlns="" val="1326478497"/>
                    </a:ext>
                  </a:extLst>
                </a:gridCol>
                <a:gridCol w="882768">
                  <a:extLst>
                    <a:ext uri="{9D8B030D-6E8A-4147-A177-3AD203B41FA5}">
                      <a16:colId xmlns:a16="http://schemas.microsoft.com/office/drawing/2014/main" xmlns="" val="1645811276"/>
                    </a:ext>
                  </a:extLst>
                </a:gridCol>
                <a:gridCol w="662945">
                  <a:extLst>
                    <a:ext uri="{9D8B030D-6E8A-4147-A177-3AD203B41FA5}">
                      <a16:colId xmlns:a16="http://schemas.microsoft.com/office/drawing/2014/main" xmlns="" val="3360287432"/>
                    </a:ext>
                  </a:extLst>
                </a:gridCol>
                <a:gridCol w="2777226">
                  <a:extLst>
                    <a:ext uri="{9D8B030D-6E8A-4147-A177-3AD203B41FA5}">
                      <a16:colId xmlns:a16="http://schemas.microsoft.com/office/drawing/2014/main" xmlns="" val="3635290756"/>
                    </a:ext>
                  </a:extLst>
                </a:gridCol>
              </a:tblGrid>
              <a:tr h="321977">
                <a:tc>
                  <a:txBody>
                    <a:bodyPr/>
                    <a:lstStyle/>
                    <a:p>
                      <a:pPr algn="ctr"/>
                      <a:endParaRPr kumimoji="1" lang="ja-JP" altLang="en-US" sz="1600" dirty="0">
                        <a:solidFill>
                          <a:schemeClr val="tx1"/>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600" dirty="0">
                        <a:solidFill>
                          <a:schemeClr val="tx1"/>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Enter</a:t>
                      </a:r>
                      <a:endParaRPr kumimoji="1" lang="ja-JP" altLang="en-US" sz="1600" dirty="0">
                        <a:solidFill>
                          <a:schemeClr val="tx1"/>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Cancel</a:t>
                      </a:r>
                      <a:endParaRPr kumimoji="1" lang="ja-JP" altLang="en-US" sz="1600" dirty="0">
                        <a:solidFill>
                          <a:schemeClr val="tx1"/>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Total</a:t>
                      </a:r>
                      <a:endParaRPr kumimoji="1" lang="ja-JP" altLang="en-US" sz="1600" dirty="0">
                        <a:solidFill>
                          <a:schemeClr val="tx1"/>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Successful</a:t>
                      </a:r>
                      <a:r>
                        <a:rPr kumimoji="1" lang="en-US" altLang="ja-JP" sz="1600" baseline="0" dirty="0" smtClean="0">
                          <a:solidFill>
                            <a:schemeClr val="tx1"/>
                          </a:solidFill>
                          <a:latin typeface="Arial" panose="020B0604020202020204" pitchFamily="34" charset="0"/>
                          <a:cs typeface="Arial" panose="020B0604020202020204" pitchFamily="34" charset="0"/>
                        </a:rPr>
                        <a:t> </a:t>
                      </a:r>
                      <a:r>
                        <a:rPr kumimoji="1" lang="en-US" altLang="ja-JP" sz="1600" dirty="0" smtClean="0">
                          <a:solidFill>
                            <a:schemeClr val="tx1"/>
                          </a:solidFill>
                          <a:latin typeface="Arial" panose="020B0604020202020204" pitchFamily="34" charset="0"/>
                          <a:cs typeface="Arial" panose="020B0604020202020204" pitchFamily="34" charset="0"/>
                        </a:rPr>
                        <a:t>attack ratio[%]</a:t>
                      </a:r>
                      <a:endParaRPr kumimoji="1" lang="ja-JP" altLang="en-US" sz="1600" dirty="0">
                        <a:solidFill>
                          <a:schemeClr val="tx1"/>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76070083"/>
                  </a:ext>
                </a:extLst>
              </a:tr>
              <a:tr h="265846">
                <a:tc rowSpan="5">
                  <a:txBody>
                    <a:bodyPr/>
                    <a:lstStyle/>
                    <a:p>
                      <a:pPr algn="ctr"/>
                      <a:r>
                        <a:rPr kumimoji="1" lang="en-US" altLang="ja-JP" sz="1600" dirty="0" smtClean="0">
                          <a:latin typeface="Arial" panose="020B0604020202020204" pitchFamily="34" charset="0"/>
                          <a:cs typeface="Arial" panose="020B0604020202020204" pitchFamily="34" charset="0"/>
                        </a:rPr>
                        <a:t>Age</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Under 20 years old</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2</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67</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35152496"/>
                  </a:ext>
                </a:extLst>
              </a:tr>
              <a:tr h="321977">
                <a:tc vMerge="1">
                  <a:txBody>
                    <a:bodyPr/>
                    <a:lstStyle/>
                    <a:p>
                      <a:pPr algn="ctr"/>
                      <a:endParaRPr kumimoji="1" lang="ja-JP" altLang="en-US" dirty="0"/>
                    </a:p>
                  </a:txBody>
                  <a:tcPr/>
                </a:tc>
                <a:tc>
                  <a:txBody>
                    <a:bodyPr/>
                    <a:lstStyle/>
                    <a:p>
                      <a:pPr algn="ctr"/>
                      <a:r>
                        <a:rPr kumimoji="1" lang="en-US" altLang="ja-JP" sz="1600" dirty="0" smtClean="0">
                          <a:latin typeface="Arial" panose="020B0604020202020204" pitchFamily="34" charset="0"/>
                          <a:cs typeface="Arial" panose="020B0604020202020204" pitchFamily="34" charset="0"/>
                        </a:rPr>
                        <a:t>20’s</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48</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16</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64</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75</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393064"/>
                  </a:ext>
                </a:extLst>
              </a:tr>
              <a:tr h="321977">
                <a:tc vMerge="1">
                  <a:txBody>
                    <a:bodyPr/>
                    <a:lstStyle/>
                    <a:p>
                      <a:pPr algn="ctr"/>
                      <a:endParaRPr kumimoji="1" lang="ja-JP" altLang="en-US" dirty="0"/>
                    </a:p>
                  </a:txBody>
                  <a:tcPr/>
                </a:tc>
                <a:tc>
                  <a:txBody>
                    <a:bodyPr/>
                    <a:lstStyle/>
                    <a:p>
                      <a:pPr algn="ctr"/>
                      <a:r>
                        <a:rPr kumimoji="1" lang="en-US" altLang="ja-JP" sz="1600" dirty="0" smtClean="0">
                          <a:latin typeface="Arial" panose="020B0604020202020204" pitchFamily="34" charset="0"/>
                          <a:cs typeface="Arial" panose="020B0604020202020204" pitchFamily="34" charset="0"/>
                        </a:rPr>
                        <a:t>30’s</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50</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14</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64</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78</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15489092"/>
                  </a:ext>
                </a:extLst>
              </a:tr>
              <a:tr h="321977">
                <a:tc vMerge="1">
                  <a:txBody>
                    <a:bodyPr/>
                    <a:lstStyle/>
                    <a:p>
                      <a:pPr algn="ctr"/>
                      <a:endParaRPr kumimoji="1" lang="ja-JP" altLang="en-US" dirty="0"/>
                    </a:p>
                  </a:txBody>
                  <a:tcPr/>
                </a:tc>
                <a:tc>
                  <a:txBody>
                    <a:bodyPr/>
                    <a:lstStyle/>
                    <a:p>
                      <a:pPr algn="ctr"/>
                      <a:r>
                        <a:rPr kumimoji="1" lang="en-US" altLang="ja-JP" sz="1600" dirty="0" smtClean="0">
                          <a:latin typeface="Arial" panose="020B0604020202020204" pitchFamily="34" charset="0"/>
                          <a:cs typeface="Arial" panose="020B0604020202020204" pitchFamily="34" charset="0"/>
                        </a:rPr>
                        <a:t>40’s</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27</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10</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37</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73</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02140757"/>
                  </a:ext>
                </a:extLst>
              </a:tr>
              <a:tr h="321977">
                <a:tc vMerge="1">
                  <a:txBody>
                    <a:bodyPr/>
                    <a:lstStyle/>
                    <a:p>
                      <a:pPr algn="ctr"/>
                      <a:endParaRPr kumimoji="1" lang="ja-JP" altLang="en-US" dirty="0"/>
                    </a:p>
                  </a:txBody>
                  <a:tcPr/>
                </a:tc>
                <a:tc>
                  <a:txBody>
                    <a:bodyPr/>
                    <a:lstStyle/>
                    <a:p>
                      <a:pPr algn="ctr"/>
                      <a:r>
                        <a:rPr kumimoji="1" lang="en-US" altLang="ja-JP" sz="1600" dirty="0" smtClean="0">
                          <a:solidFill>
                            <a:srgbClr val="FF0000"/>
                          </a:solidFill>
                          <a:latin typeface="Arial" panose="020B0604020202020204" pitchFamily="34" charset="0"/>
                          <a:cs typeface="Arial" panose="020B0604020202020204" pitchFamily="34" charset="0"/>
                        </a:rPr>
                        <a:t>50 years and</a:t>
                      </a:r>
                      <a:r>
                        <a:rPr kumimoji="1" lang="en-US" altLang="ja-JP" sz="1600" baseline="0" dirty="0" smtClean="0">
                          <a:solidFill>
                            <a:srgbClr val="FF0000"/>
                          </a:solidFill>
                          <a:latin typeface="Arial" panose="020B0604020202020204" pitchFamily="34" charset="0"/>
                          <a:cs typeface="Arial" panose="020B0604020202020204" pitchFamily="34" charset="0"/>
                        </a:rPr>
                        <a:t> over</a:t>
                      </a:r>
                      <a:endParaRPr kumimoji="1" lang="ja-JP" altLang="en-US" sz="1600" dirty="0">
                        <a:solidFill>
                          <a:srgbClr val="FF000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FF0000"/>
                          </a:solidFill>
                          <a:latin typeface="Arial" panose="020B0604020202020204" pitchFamily="34" charset="0"/>
                          <a:cs typeface="Arial" panose="020B0604020202020204" pitchFamily="34" charset="0"/>
                        </a:rPr>
                        <a:t>16</a:t>
                      </a:r>
                      <a:endParaRPr kumimoji="1" lang="ja-JP" altLang="en-US" sz="1600" dirty="0">
                        <a:solidFill>
                          <a:srgbClr val="FF000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FF0000"/>
                          </a:solidFill>
                          <a:latin typeface="Arial" panose="020B0604020202020204" pitchFamily="34" charset="0"/>
                          <a:cs typeface="Arial" panose="020B0604020202020204" pitchFamily="34" charset="0"/>
                        </a:rPr>
                        <a:t>0</a:t>
                      </a:r>
                      <a:endParaRPr kumimoji="1" lang="ja-JP" altLang="en-US" sz="1600" dirty="0">
                        <a:solidFill>
                          <a:srgbClr val="FF000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FF0000"/>
                          </a:solidFill>
                          <a:latin typeface="Arial" panose="020B0604020202020204" pitchFamily="34" charset="0"/>
                          <a:cs typeface="Arial" panose="020B0604020202020204" pitchFamily="34" charset="0"/>
                        </a:rPr>
                        <a:t>16</a:t>
                      </a:r>
                      <a:endParaRPr kumimoji="1" lang="ja-JP" altLang="en-US" sz="1600" dirty="0">
                        <a:solidFill>
                          <a:srgbClr val="FF000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FF0000"/>
                          </a:solidFill>
                          <a:latin typeface="Arial" panose="020B0604020202020204" pitchFamily="34" charset="0"/>
                          <a:cs typeface="Arial" panose="020B0604020202020204" pitchFamily="34" charset="0"/>
                        </a:rPr>
                        <a:t>100</a:t>
                      </a:r>
                      <a:endParaRPr kumimoji="1" lang="ja-JP" altLang="en-US" sz="1600" dirty="0">
                        <a:solidFill>
                          <a:srgbClr val="FF000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7927296"/>
                  </a:ext>
                </a:extLst>
              </a:tr>
              <a:tr h="321977">
                <a:tc rowSpan="3">
                  <a:txBody>
                    <a:bodyPr/>
                    <a:lstStyle/>
                    <a:p>
                      <a:pPr algn="ctr"/>
                      <a:r>
                        <a:rPr kumimoji="1" lang="en-US" altLang="ja-JP" sz="1600" dirty="0" smtClean="0">
                          <a:latin typeface="Arial" panose="020B0604020202020204" pitchFamily="34" charset="0"/>
                          <a:cs typeface="Arial" panose="020B0604020202020204" pitchFamily="34" charset="0"/>
                        </a:rPr>
                        <a:t>Did</a:t>
                      </a:r>
                      <a:r>
                        <a:rPr kumimoji="1" lang="en-US" altLang="ja-JP" sz="1600" baseline="0" dirty="0" smtClean="0">
                          <a:latin typeface="Arial" panose="020B0604020202020204" pitchFamily="34" charset="0"/>
                          <a:cs typeface="Arial" panose="020B0604020202020204" pitchFamily="34" charset="0"/>
                        </a:rPr>
                        <a:t> you register</a:t>
                      </a:r>
                    </a:p>
                    <a:p>
                      <a:pPr algn="ctr"/>
                      <a:r>
                        <a:rPr kumimoji="1" lang="en-US" altLang="ja-JP" sz="1600" baseline="0" dirty="0" smtClean="0">
                          <a:latin typeface="Arial" panose="020B0604020202020204" pitchFamily="34" charset="0"/>
                          <a:cs typeface="Arial" panose="020B0604020202020204" pitchFamily="34" charset="0"/>
                        </a:rPr>
                        <a:t>phone number in </a:t>
                      </a:r>
                    </a:p>
                    <a:p>
                      <a:pPr algn="ctr"/>
                      <a:r>
                        <a:rPr kumimoji="1" lang="en-US" altLang="ja-JP" sz="1600" baseline="0" dirty="0" smtClean="0">
                          <a:latin typeface="Arial" panose="020B0604020202020204" pitchFamily="34" charset="0"/>
                          <a:cs typeface="Arial" panose="020B0604020202020204" pitchFamily="34" charset="0"/>
                        </a:rPr>
                        <a:t>Twitter?</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Yes</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27</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34</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79</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90535107"/>
                  </a:ext>
                </a:extLst>
              </a:tr>
              <a:tr h="321977">
                <a:tc vMerge="1">
                  <a:txBody>
                    <a:bodyPr/>
                    <a:lstStyle/>
                    <a:p>
                      <a:pPr algn="ctr"/>
                      <a:endParaRPr kumimoji="1" lang="ja-JP" altLang="en-US" dirty="0"/>
                    </a:p>
                  </a:txBody>
                  <a:tcPr/>
                </a:tc>
                <a:tc>
                  <a:txBody>
                    <a:bodyPr/>
                    <a:lstStyle/>
                    <a:p>
                      <a:pPr algn="ctr"/>
                      <a:r>
                        <a:rPr kumimoji="1" lang="en-US" altLang="ja-JP" sz="1600" dirty="0" smtClean="0">
                          <a:latin typeface="Arial" panose="020B0604020202020204" pitchFamily="34" charset="0"/>
                          <a:cs typeface="Arial" panose="020B0604020202020204" pitchFamily="34" charset="0"/>
                        </a:rPr>
                        <a:t>No</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95</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31</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126</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75</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529356"/>
                  </a:ext>
                </a:extLst>
              </a:tr>
              <a:tr h="321977">
                <a:tc vMerge="1">
                  <a:txBody>
                    <a:bodyPr/>
                    <a:lstStyle/>
                    <a:p>
                      <a:pPr algn="ctr"/>
                      <a:endParaRPr kumimoji="1" lang="ja-JP" altLang="en-US" dirty="0"/>
                    </a:p>
                  </a:txBody>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Forget</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21</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3</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24</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88</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58266854"/>
                  </a:ext>
                </a:extLst>
              </a:tr>
              <a:tr h="321977">
                <a:tc rowSpan="3">
                  <a:txBody>
                    <a:bodyPr/>
                    <a:lstStyle/>
                    <a:p>
                      <a:pPr algn="ctr"/>
                      <a:r>
                        <a:rPr kumimoji="1" lang="en-US" altLang="ja-JP" sz="1600" dirty="0" smtClean="0">
                          <a:latin typeface="Arial" panose="020B0604020202020204" pitchFamily="34" charset="0"/>
                          <a:cs typeface="Arial" panose="020B0604020202020204" pitchFamily="34" charset="0"/>
                        </a:rPr>
                        <a:t>Did</a:t>
                      </a:r>
                      <a:r>
                        <a:rPr kumimoji="1" lang="en-US" altLang="ja-JP" sz="1600" baseline="0" dirty="0" smtClean="0">
                          <a:latin typeface="Arial" panose="020B0604020202020204" pitchFamily="34" charset="0"/>
                          <a:cs typeface="Arial" panose="020B0604020202020204" pitchFamily="34" charset="0"/>
                        </a:rPr>
                        <a:t> you register </a:t>
                      </a:r>
                    </a:p>
                    <a:p>
                      <a:pPr algn="ctr"/>
                      <a:r>
                        <a:rPr kumimoji="1" lang="en-US" altLang="ja-JP" sz="1600" baseline="0" dirty="0" smtClean="0">
                          <a:latin typeface="Arial" panose="020B0604020202020204" pitchFamily="34" charset="0"/>
                          <a:cs typeface="Arial" panose="020B0604020202020204" pitchFamily="34" charset="0"/>
                        </a:rPr>
                        <a:t>phone number in</a:t>
                      </a:r>
                    </a:p>
                    <a:p>
                      <a:pPr algn="ctr"/>
                      <a:r>
                        <a:rPr kumimoji="1" lang="en-US" altLang="ja-JP" sz="1600" baseline="0" dirty="0" smtClean="0">
                          <a:latin typeface="Arial" panose="020B0604020202020204" pitchFamily="34" charset="0"/>
                          <a:cs typeface="Arial" panose="020B0604020202020204" pitchFamily="34" charset="0"/>
                        </a:rPr>
                        <a:t>Facebook?</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Yes</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41</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12</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53</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77</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67798130"/>
                  </a:ext>
                </a:extLst>
              </a:tr>
              <a:tr h="321977">
                <a:tc vMerge="1">
                  <a:txBody>
                    <a:bodyPr/>
                    <a:lstStyle/>
                    <a:p>
                      <a:pPr algn="ctr"/>
                      <a:endParaRPr kumimoji="1" lang="ja-JP" altLang="en-US" dirty="0"/>
                    </a:p>
                  </a:txBody>
                  <a:tcPr/>
                </a:tc>
                <a:tc>
                  <a:txBody>
                    <a:bodyPr/>
                    <a:lstStyle/>
                    <a:p>
                      <a:pPr algn="ctr"/>
                      <a:r>
                        <a:rPr kumimoji="1" lang="en-US" altLang="ja-JP" sz="1600" dirty="0" smtClean="0">
                          <a:latin typeface="Arial" panose="020B0604020202020204" pitchFamily="34" charset="0"/>
                          <a:cs typeface="Arial" panose="020B0604020202020204" pitchFamily="34" charset="0"/>
                        </a:rPr>
                        <a:t>No</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85</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29</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114</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75</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54826793"/>
                  </a:ext>
                </a:extLst>
              </a:tr>
              <a:tr h="321977">
                <a:tc vMerge="1">
                  <a:txBody>
                    <a:bodyPr/>
                    <a:lstStyle/>
                    <a:p>
                      <a:pPr algn="ctr"/>
                      <a:endParaRPr kumimoji="1" lang="ja-JP" altLang="en-US" dirty="0"/>
                    </a:p>
                  </a:txBody>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Forget</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17</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0</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17</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100</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9121683"/>
                  </a:ext>
                </a:extLst>
              </a:tr>
              <a:tr h="321977">
                <a:tc rowSpan="3">
                  <a:txBody>
                    <a:bodyPr/>
                    <a:lstStyle/>
                    <a:p>
                      <a:pPr algn="ctr"/>
                      <a:r>
                        <a:rPr kumimoji="1" lang="en-US" altLang="ja-JP" sz="1600" dirty="0" smtClean="0">
                          <a:latin typeface="Arial" panose="020B0604020202020204" pitchFamily="34" charset="0"/>
                          <a:cs typeface="Arial" panose="020B0604020202020204" pitchFamily="34" charset="0"/>
                        </a:rPr>
                        <a:t>Did you register</a:t>
                      </a:r>
                    </a:p>
                    <a:p>
                      <a:pPr algn="ctr"/>
                      <a:r>
                        <a:rPr kumimoji="1" lang="en-US" altLang="ja-JP" sz="1600" dirty="0" smtClean="0">
                          <a:latin typeface="Arial" panose="020B0604020202020204" pitchFamily="34" charset="0"/>
                          <a:cs typeface="Arial" panose="020B0604020202020204" pitchFamily="34" charset="0"/>
                        </a:rPr>
                        <a:t>phone number in</a:t>
                      </a:r>
                    </a:p>
                    <a:p>
                      <a:pPr algn="ctr"/>
                      <a:r>
                        <a:rPr kumimoji="1" lang="en-US" altLang="ja-JP" sz="1600" dirty="0" smtClean="0">
                          <a:latin typeface="Arial" panose="020B0604020202020204" pitchFamily="34" charset="0"/>
                          <a:cs typeface="Arial" panose="020B0604020202020204" pitchFamily="34" charset="0"/>
                        </a:rPr>
                        <a:t>Yahoo</a:t>
                      </a:r>
                      <a:r>
                        <a:rPr kumimoji="1" lang="en-US" altLang="ja-JP" sz="1600" baseline="0" dirty="0" smtClean="0">
                          <a:latin typeface="Arial" panose="020B0604020202020204" pitchFamily="34" charset="0"/>
                          <a:cs typeface="Arial" panose="020B0604020202020204" pitchFamily="34" charset="0"/>
                        </a:rPr>
                        <a:t> Japan</a:t>
                      </a:r>
                      <a:r>
                        <a:rPr kumimoji="1" lang="en-US" altLang="ja-JP" sz="1600" dirty="0" smtClean="0">
                          <a:latin typeface="Arial" panose="020B0604020202020204" pitchFamily="34" charset="0"/>
                          <a:cs typeface="Arial" panose="020B0604020202020204" pitchFamily="34" charset="0"/>
                        </a:rPr>
                        <a:t>?</a:t>
                      </a: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Yes</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39</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46</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85</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70522725"/>
                  </a:ext>
                </a:extLst>
              </a:tr>
              <a:tr h="321977">
                <a:tc vMerge="1">
                  <a:txBody>
                    <a:bodyPr/>
                    <a:lstStyle/>
                    <a:p>
                      <a:pPr algn="ctr"/>
                      <a:endParaRPr kumimoji="1" lang="ja-JP" altLang="en-US" dirty="0"/>
                    </a:p>
                  </a:txBody>
                  <a:tcPr/>
                </a:tc>
                <a:tc>
                  <a:txBody>
                    <a:bodyPr/>
                    <a:lstStyle/>
                    <a:p>
                      <a:pPr algn="ctr"/>
                      <a:r>
                        <a:rPr kumimoji="1" lang="en-US" altLang="ja-JP" sz="1600" dirty="0" smtClean="0">
                          <a:latin typeface="Arial" panose="020B0604020202020204" pitchFamily="34" charset="0"/>
                          <a:cs typeface="Arial" panose="020B0604020202020204" pitchFamily="34" charset="0"/>
                        </a:rPr>
                        <a:t>No</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74</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28</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102</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73</a:t>
                      </a:r>
                      <a:endParaRPr kumimoji="1" lang="ja-JP" altLang="en-US" sz="1600" dirty="0">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39748550"/>
                  </a:ext>
                </a:extLst>
              </a:tr>
              <a:tr h="321977">
                <a:tc vMerge="1">
                  <a:txBody>
                    <a:bodyPr/>
                    <a:lstStyle/>
                    <a:p>
                      <a:pPr algn="ctr"/>
                      <a:endParaRPr kumimoji="1" lang="ja-JP" altLang="en-US" dirty="0"/>
                    </a:p>
                  </a:txBody>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Forget</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30</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6</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36</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rgbClr val="0070C0"/>
                          </a:solidFill>
                          <a:latin typeface="Arial" panose="020B0604020202020204" pitchFamily="34" charset="0"/>
                          <a:cs typeface="Arial" panose="020B0604020202020204" pitchFamily="34" charset="0"/>
                        </a:rPr>
                        <a:t>83</a:t>
                      </a:r>
                      <a:endParaRPr kumimoji="1" lang="ja-JP" altLang="en-US" sz="1600" dirty="0">
                        <a:solidFill>
                          <a:srgbClr val="0070C0"/>
                        </a:solidFill>
                        <a:latin typeface="Arial" panose="020B0604020202020204" pitchFamily="34" charset="0"/>
                        <a:cs typeface="Arial" panose="020B0604020202020204" pitchFamily="34" charset="0"/>
                      </a:endParaRPr>
                    </a:p>
                  </a:txBody>
                  <a:tcPr marL="73973" marR="73973" marT="36988" marB="369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529586"/>
                  </a:ext>
                </a:extLst>
              </a:tr>
            </a:tbl>
          </a:graphicData>
        </a:graphic>
      </p:graphicFrame>
      <p:sp>
        <p:nvSpPr>
          <p:cNvPr id="4" name="四角形吹き出し 3"/>
          <p:cNvSpPr/>
          <p:nvPr/>
        </p:nvSpPr>
        <p:spPr>
          <a:xfrm>
            <a:off x="9942491" y="2172448"/>
            <a:ext cx="2162413" cy="1361335"/>
          </a:xfrm>
          <a:prstGeom prst="wedgeRectCallout">
            <a:avLst>
              <a:gd name="adj1" fmla="val -69067"/>
              <a:gd name="adj2" fmla="val 488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Arial" panose="020B0604020202020204" pitchFamily="34" charset="0"/>
                <a:cs typeface="Arial" panose="020B0604020202020204" pitchFamily="34" charset="0"/>
              </a:rPr>
              <a:t>e</a:t>
            </a:r>
            <a:r>
              <a:rPr lang="en-US" altLang="ja-JP" dirty="0" smtClean="0">
                <a:solidFill>
                  <a:schemeClr val="tx1"/>
                </a:solidFill>
                <a:latin typeface="Arial" panose="020B0604020202020204" pitchFamily="34" charset="0"/>
                <a:cs typeface="Arial" panose="020B0604020202020204" pitchFamily="34" charset="0"/>
              </a:rPr>
              <a:t>xcept </a:t>
            </a:r>
            <a:r>
              <a:rPr lang="en-US" altLang="ja-JP" dirty="0">
                <a:solidFill>
                  <a:schemeClr val="tx1"/>
                </a:solidFill>
                <a:latin typeface="Arial" panose="020B0604020202020204" pitchFamily="34" charset="0"/>
                <a:cs typeface="Arial" panose="020B0604020202020204" pitchFamily="34" charset="0"/>
              </a:rPr>
              <a:t>the subjects aged 50 years or older have 100% vulnerable.</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6" name="四角形吹き出し 5"/>
          <p:cNvSpPr/>
          <p:nvPr/>
        </p:nvSpPr>
        <p:spPr>
          <a:xfrm>
            <a:off x="224724" y="1690688"/>
            <a:ext cx="2192517" cy="1206285"/>
          </a:xfrm>
          <a:prstGeom prst="wedgeRectCallout">
            <a:avLst>
              <a:gd name="adj1" fmla="val -21540"/>
              <a:gd name="adj2" fmla="val 451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Arial" panose="020B0604020202020204" pitchFamily="34" charset="0"/>
                <a:cs typeface="Arial" panose="020B0604020202020204" pitchFamily="34" charset="0"/>
              </a:rPr>
              <a:t>Attack ratios are distributed almost at 75 for any demographic </a:t>
            </a:r>
            <a:r>
              <a:rPr lang="en-US" altLang="ja-JP" dirty="0" smtClean="0">
                <a:solidFill>
                  <a:schemeClr val="tx1"/>
                </a:solidFill>
                <a:latin typeface="Arial" panose="020B0604020202020204" pitchFamily="34" charset="0"/>
                <a:cs typeface="Arial" panose="020B0604020202020204" pitchFamily="34" charset="0"/>
              </a:rPr>
              <a:t>group</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7" name="四角形吹き出し 6"/>
          <p:cNvSpPr/>
          <p:nvPr/>
        </p:nvSpPr>
        <p:spPr>
          <a:xfrm>
            <a:off x="92251" y="3731445"/>
            <a:ext cx="1901678" cy="1795440"/>
          </a:xfrm>
          <a:prstGeom prst="wedgeRectCallout">
            <a:avLst>
              <a:gd name="adj1" fmla="val 30211"/>
              <a:gd name="adj2" fmla="val 490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Arial" panose="020B0604020202020204" pitchFamily="34" charset="0"/>
                <a:cs typeface="Arial" panose="020B0604020202020204" pitchFamily="34" charset="0"/>
              </a:rPr>
              <a:t>Attack </a:t>
            </a:r>
            <a:r>
              <a:rPr lang="en-US" altLang="ja-JP" dirty="0">
                <a:solidFill>
                  <a:schemeClr val="tx1"/>
                </a:solidFill>
                <a:latin typeface="Arial" panose="020B0604020202020204" pitchFamily="34" charset="0"/>
                <a:cs typeface="Arial" panose="020B0604020202020204" pitchFamily="34" charset="0"/>
              </a:rPr>
              <a:t>ratio depends on the properties such as whether phone number is registered or not.</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8" name="四角形吹き出し 7"/>
          <p:cNvSpPr/>
          <p:nvPr/>
        </p:nvSpPr>
        <p:spPr>
          <a:xfrm>
            <a:off x="9764611" y="3929202"/>
            <a:ext cx="2293070" cy="2508710"/>
          </a:xfrm>
          <a:prstGeom prst="wedgeRectCallout">
            <a:avLst>
              <a:gd name="adj1" fmla="val 30211"/>
              <a:gd name="adj2" fmla="val 490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Arial" panose="020B0604020202020204" pitchFamily="34" charset="0"/>
                <a:cs typeface="Arial" panose="020B0604020202020204" pitchFamily="34" charset="0"/>
              </a:rPr>
              <a:t>Subjects </a:t>
            </a:r>
            <a:r>
              <a:rPr lang="en-US" altLang="ja-JP" dirty="0">
                <a:solidFill>
                  <a:schemeClr val="tx1"/>
                </a:solidFill>
                <a:latin typeface="Arial" panose="020B0604020202020204" pitchFamily="34" charset="0"/>
                <a:cs typeface="Arial" panose="020B0604020202020204" pitchFamily="34" charset="0"/>
              </a:rPr>
              <a:t>who did not remember whether or not they registered phone numbers on Twitter, Facebook, and yahoo were more vulnerable to attacks than any others.</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4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Evaluation 2. logistic regression analysis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sz="half" idx="1"/>
              </p:nvPr>
            </p:nvSpPr>
            <p:spPr/>
            <p:txBody>
              <a:bodyPr>
                <a:normAutofit lnSpcReduction="10000"/>
              </a:bodyPr>
              <a:lstStyle/>
              <a:p>
                <a:pPr marL="0" indent="0">
                  <a:buNone/>
                </a:pPr>
                <a:r>
                  <a:rPr lang="en-US" altLang="ja-JP" dirty="0" smtClean="0">
                    <a:latin typeface="Arial" panose="020B0604020202020204" pitchFamily="34" charset="0"/>
                    <a:cs typeface="Arial" panose="020B0604020202020204" pitchFamily="34" charset="0"/>
                  </a:rPr>
                  <a:t>The odds ratio of xq5 (</a:t>
                </a:r>
                <a:r>
                  <a:rPr lang="en-US" altLang="ja-JP" dirty="0" err="1" smtClean="0">
                    <a:latin typeface="Arial" panose="020B0604020202020204" pitchFamily="34" charset="0"/>
                    <a:cs typeface="Arial" panose="020B0604020202020204" pitchFamily="34" charset="0"/>
                  </a:rPr>
                  <a:t>SeBIS</a:t>
                </a:r>
                <a:r>
                  <a:rPr lang="en-US" altLang="ja-JP" dirty="0" smtClean="0">
                    <a:latin typeface="Arial" panose="020B0604020202020204" pitchFamily="34" charset="0"/>
                    <a:cs typeface="Arial" panose="020B0604020202020204" pitchFamily="34" charset="0"/>
                  </a:rPr>
                  <a:t> Q5 “I change my passwords only when necessary”) is</a:t>
                </a:r>
              </a:p>
              <a:p>
                <a:pPr marL="0" indent="0" algn="ctr">
                  <a:buNone/>
                </a:pP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𝑒</m:t>
                        </m:r>
                      </m:e>
                      <m:sup>
                        <m:r>
                          <a:rPr lang="en-US" altLang="ja-JP" i="1">
                            <a:latin typeface="Cambria Math" panose="02040503050406030204" pitchFamily="18" charset="0"/>
                          </a:rPr>
                          <m:t>2.45</m:t>
                        </m:r>
                      </m:sup>
                    </m:sSup>
                    <m:r>
                      <a:rPr lang="en-US" altLang="ja-JP" i="1">
                        <a:latin typeface="Cambria Math" panose="02040503050406030204" pitchFamily="18" charset="0"/>
                      </a:rPr>
                      <m:t>= </m:t>
                    </m:r>
                  </m:oMath>
                </a14:m>
                <a:r>
                  <a:rPr lang="en-US" altLang="ja-JP" dirty="0">
                    <a:latin typeface="Arial" panose="020B0604020202020204" pitchFamily="34" charset="0"/>
                    <a:cs typeface="Arial" panose="020B0604020202020204" pitchFamily="34" charset="0"/>
                  </a:rPr>
                  <a:t> 11.59.</a:t>
                </a:r>
              </a:p>
              <a:p>
                <a:pPr marL="0" indent="0">
                  <a:buNone/>
                </a:pPr>
                <a:r>
                  <a:rPr lang="en-US" altLang="ja-JP" dirty="0">
                    <a:latin typeface="Arial" panose="020B0604020202020204" pitchFamily="34" charset="0"/>
                    <a:cs typeface="Arial" panose="020B0604020202020204" pitchFamily="34" charset="0"/>
                  </a:rPr>
                  <a:t>It implies that users changing their passwords very frequently are more likely to be attacked by a factor of 11.6. </a:t>
                </a:r>
                <a:endParaRPr lang="en-US" altLang="ja-JP" dirty="0" smtClean="0">
                  <a:latin typeface="Arial" panose="020B0604020202020204" pitchFamily="34" charset="0"/>
                  <a:cs typeface="Arial" panose="020B0604020202020204" pitchFamily="34" charset="0"/>
                </a:endParaRPr>
              </a:p>
              <a:p>
                <a:pPr marL="0" indent="0">
                  <a:buNone/>
                </a:pPr>
                <a:endParaRPr lang="en-US" altLang="ja-JP" dirty="0">
                  <a:latin typeface="Arial" panose="020B0604020202020204" pitchFamily="34" charset="0"/>
                  <a:cs typeface="Arial" panose="020B0604020202020204" pitchFamily="34" charset="0"/>
                </a:endParaRPr>
              </a:p>
              <a:p>
                <a:pPr marL="0" indent="0">
                  <a:buNone/>
                </a:pPr>
                <a:r>
                  <a:rPr lang="en-US" altLang="ja-JP" dirty="0" smtClean="0">
                    <a:solidFill>
                      <a:srgbClr val="FF0000"/>
                    </a:solidFill>
                    <a:latin typeface="Arial" panose="020B0604020202020204" pitchFamily="34" charset="0"/>
                    <a:cs typeface="Arial" panose="020B0604020202020204" pitchFamily="34" charset="0"/>
                  </a:rPr>
                  <a:t>Too frequently change is risk!</a:t>
                </a:r>
                <a:endParaRPr lang="en-US" altLang="ja-JP" dirty="0">
                  <a:solidFill>
                    <a:srgbClr val="FF0000"/>
                  </a:solidFill>
                  <a:latin typeface="Arial" panose="020B0604020202020204" pitchFamily="34" charset="0"/>
                  <a:cs typeface="Arial" panose="020B0604020202020204" pitchFamily="34" charset="0"/>
                </a:endParaRPr>
              </a:p>
              <a:p>
                <a:pPr lvl="1"/>
                <a:endParaRPr kumimoji="1" lang="en-US" altLang="ja-JP" dirty="0" smtClean="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sz="half" idx="1"/>
              </p:nvPr>
            </p:nvSpPr>
            <p:spPr>
              <a:blipFill>
                <a:blip r:embed="rId3"/>
                <a:stretch>
                  <a:fillRect l="-2471" t="-3361" r="-2941"/>
                </a:stretch>
              </a:blipFill>
            </p:spPr>
            <p:txBody>
              <a:bodyPr/>
              <a:lstStyle/>
              <a:p>
                <a:r>
                  <a:rPr lang="ja-JP" altLang="en-US">
                    <a:noFill/>
                  </a:rPr>
                  <a:t> </a:t>
                </a:r>
              </a:p>
            </p:txBody>
          </p:sp>
        </mc:Fallback>
      </mc:AlternateContent>
      <p:sp>
        <p:nvSpPr>
          <p:cNvPr id="4" name="コンテンツ プレースホルダー 3"/>
          <p:cNvSpPr>
            <a:spLocks noGrp="1"/>
          </p:cNvSpPr>
          <p:nvPr>
            <p:ph sz="half" idx="2"/>
          </p:nvPr>
        </p:nvSpPr>
        <p:spPr/>
        <p:txBody>
          <a:bodyPr>
            <a:normAutofit lnSpcReduction="10000"/>
          </a:bodyPr>
          <a:lstStyle/>
          <a:p>
            <a:endParaRPr kumimoji="1" lang="ja-JP" altLang="en-US"/>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690688"/>
            <a:ext cx="5937488" cy="4794146"/>
          </a:xfrm>
          <a:prstGeom prst="rect">
            <a:avLst/>
          </a:prstGeom>
        </p:spPr>
      </p:pic>
      <p:sp>
        <p:nvSpPr>
          <p:cNvPr id="10" name="フレーム 9"/>
          <p:cNvSpPr/>
          <p:nvPr/>
        </p:nvSpPr>
        <p:spPr>
          <a:xfrm>
            <a:off x="7262903" y="5462866"/>
            <a:ext cx="1212635" cy="350745"/>
          </a:xfrm>
          <a:prstGeom prst="fram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スライド番号プレースホルダー 2"/>
          <p:cNvSpPr>
            <a:spLocks noGrp="1"/>
          </p:cNvSpPr>
          <p:nvPr>
            <p:ph type="sldNum" sz="quarter" idx="12"/>
          </p:nvPr>
        </p:nvSpPr>
        <p:spPr>
          <a:xfrm>
            <a:off x="9448800" y="6481082"/>
            <a:ext cx="2743200" cy="365125"/>
          </a:xfrm>
        </p:spPr>
        <p:txBody>
          <a:bodyPr/>
          <a:lstStyle/>
          <a:p>
            <a:r>
              <a:rPr kumimoji="1" lang="en-US" altLang="ja-JP" sz="1600" dirty="0" smtClean="0">
                <a:solidFill>
                  <a:schemeClr val="tx1"/>
                </a:solidFill>
              </a:rPr>
              <a:t>19</a:t>
            </a:r>
            <a:endParaRPr kumimoji="1" lang="ja-JP" altLang="en-US" sz="1600" dirty="0">
              <a:solidFill>
                <a:schemeClr val="tx1"/>
              </a:solidFill>
            </a:endParaRPr>
          </a:p>
        </p:txBody>
      </p:sp>
    </p:spTree>
    <p:extLst>
      <p:ext uri="{BB962C8B-B14F-4D97-AF65-F5344CB8AC3E}">
        <p14:creationId xmlns:p14="http://schemas.microsoft.com/office/powerpoint/2010/main" val="119864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0721959" cy="1325563"/>
          </a:xfrm>
        </p:spPr>
        <p:txBody>
          <a:bodyPr/>
          <a:lstStyle/>
          <a:p>
            <a:r>
              <a:rPr lang="en-US" altLang="ja-JP" dirty="0" smtClean="0">
                <a:latin typeface="Arial" panose="020B0604020202020204" pitchFamily="34" charset="0"/>
                <a:cs typeface="Arial" panose="020B0604020202020204" pitchFamily="34" charset="0"/>
              </a:rPr>
              <a:t>Background</a:t>
            </a:r>
            <a:r>
              <a:rPr lang="ja-JP" altLang="en-US"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Password Reset </a:t>
            </a:r>
            <a:r>
              <a:rPr lang="en-US" altLang="ja-JP" dirty="0" smtClean="0">
                <a:latin typeface="Arial" panose="020B0604020202020204" pitchFamily="34" charset="0"/>
                <a:cs typeface="Arial" panose="020B0604020202020204" pitchFamily="34" charset="0"/>
              </a:rPr>
              <a:t>with </a:t>
            </a:r>
            <a:r>
              <a:rPr lang="en-US" altLang="ja-JP" dirty="0">
                <a:latin typeface="Arial" panose="020B0604020202020204" pitchFamily="34" charset="0"/>
                <a:cs typeface="Arial" panose="020B0604020202020204" pitchFamily="34" charset="0"/>
              </a:rPr>
              <a:t>Two-factor Authentication</a:t>
            </a:r>
          </a:p>
        </p:txBody>
      </p:sp>
      <p:grpSp>
        <p:nvGrpSpPr>
          <p:cNvPr id="4" name="グループ化 3"/>
          <p:cNvGrpSpPr/>
          <p:nvPr/>
        </p:nvGrpSpPr>
        <p:grpSpPr>
          <a:xfrm>
            <a:off x="1391339" y="2104353"/>
            <a:ext cx="10494134" cy="4631044"/>
            <a:chOff x="683391" y="3927166"/>
            <a:chExt cx="6300500" cy="278040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91" y="3927166"/>
              <a:ext cx="5683932" cy="149496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628" y="4454369"/>
              <a:ext cx="3004263" cy="2253197"/>
            </a:xfrm>
            <a:prstGeom prst="rect">
              <a:avLst/>
            </a:prstGeom>
          </p:spPr>
        </p:pic>
        <p:sp>
          <p:nvSpPr>
            <p:cNvPr id="22" name="角丸四角形吹き出し 21"/>
            <p:cNvSpPr/>
            <p:nvPr/>
          </p:nvSpPr>
          <p:spPr>
            <a:xfrm>
              <a:off x="4354782" y="4910486"/>
              <a:ext cx="2253954" cy="813278"/>
            </a:xfrm>
            <a:prstGeom prst="wedgeRoundRectCallout">
              <a:avLst>
                <a:gd name="adj1" fmla="val -61033"/>
                <a:gd name="adj2" fmla="val 34599"/>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latin typeface="Arial" panose="020B0604020202020204" pitchFamily="34" charset="0"/>
                  <a:cs typeface="Arial" panose="020B0604020202020204" pitchFamily="34" charset="0"/>
                </a:rPr>
                <a:t>Your *** </a:t>
              </a:r>
              <a:r>
                <a:rPr lang="en-US" altLang="ja-JP" sz="2400" dirty="0" smtClean="0">
                  <a:solidFill>
                    <a:schemeClr val="tx1"/>
                  </a:solidFill>
                  <a:latin typeface="Arial" panose="020B0604020202020204" pitchFamily="34" charset="0"/>
                  <a:cs typeface="Arial" panose="020B0604020202020204" pitchFamily="34" charset="0"/>
                </a:rPr>
                <a:t>password reset code is </a:t>
              </a:r>
              <a:r>
                <a:rPr lang="en-US" altLang="ja-JP" sz="2400" u="sng" dirty="0">
                  <a:solidFill>
                    <a:srgbClr val="0070C0"/>
                  </a:solidFill>
                  <a:latin typeface="Arial" panose="020B0604020202020204" pitchFamily="34" charset="0"/>
                  <a:cs typeface="Arial" panose="020B0604020202020204" pitchFamily="34" charset="0"/>
                </a:rPr>
                <a:t>259003</a:t>
              </a:r>
              <a:r>
                <a:rPr lang="en-US" altLang="ja-JP" sz="2400" dirty="0" smtClean="0">
                  <a:solidFill>
                    <a:schemeClr val="tx1"/>
                  </a:solidFill>
                  <a:latin typeface="Arial" panose="020B0604020202020204" pitchFamily="34" charset="0"/>
                  <a:cs typeface="Arial" panose="020B0604020202020204" pitchFamily="34" charset="0"/>
                </a:rPr>
                <a:t>. You can’t </a:t>
              </a:r>
              <a:r>
                <a:rPr lang="en-US" altLang="ja-JP" sz="2400" dirty="0">
                  <a:solidFill>
                    <a:schemeClr val="tx1"/>
                  </a:solidFill>
                  <a:latin typeface="Arial" panose="020B0604020202020204" pitchFamily="34" charset="0"/>
                  <a:cs typeface="Arial" panose="020B0604020202020204" pitchFamily="34" charset="0"/>
                </a:rPr>
                <a:t>reply </a:t>
              </a:r>
              <a:r>
                <a:rPr lang="en-US" altLang="ja-JP" sz="2400" dirty="0" smtClean="0">
                  <a:solidFill>
                    <a:schemeClr val="tx1"/>
                  </a:solidFill>
                  <a:latin typeface="Arial" panose="020B0604020202020204" pitchFamily="34" charset="0"/>
                  <a:cs typeface="Arial" panose="020B0604020202020204" pitchFamily="34" charset="0"/>
                </a:rPr>
                <a:t>this message.</a:t>
              </a:r>
              <a:endParaRPr lang="en-US" altLang="ja-JP" sz="2400" dirty="0">
                <a:solidFill>
                  <a:schemeClr val="tx1"/>
                </a:solidFill>
                <a:latin typeface="Arial" panose="020B0604020202020204" pitchFamily="34" charset="0"/>
                <a:cs typeface="Arial" panose="020B0604020202020204" pitchFamily="34" charset="0"/>
              </a:endParaRPr>
            </a:p>
          </p:txBody>
        </p:sp>
        <p:sp>
          <p:nvSpPr>
            <p:cNvPr id="21" name="正方形/長方形 20"/>
            <p:cNvSpPr/>
            <p:nvPr/>
          </p:nvSpPr>
          <p:spPr>
            <a:xfrm>
              <a:off x="683391" y="3932201"/>
              <a:ext cx="5683932" cy="359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latin typeface="Arial" panose="020B0604020202020204" pitchFamily="34" charset="0"/>
                  <a:cs typeface="Arial" panose="020B0604020202020204" pitchFamily="34" charset="0"/>
                </a:rPr>
                <a:t>Please enter </a:t>
              </a:r>
              <a:r>
                <a:rPr lang="en-US" altLang="ja-JP" sz="2400" dirty="0">
                  <a:solidFill>
                    <a:schemeClr val="tx1"/>
                  </a:solidFill>
                  <a:latin typeface="Arial" panose="020B0604020202020204" pitchFamily="34" charset="0"/>
                  <a:cs typeface="Arial" panose="020B0604020202020204" pitchFamily="34" charset="0"/>
                </a:rPr>
                <a:t>your received </a:t>
              </a:r>
              <a:r>
                <a:rPr lang="en-US" altLang="ja-JP" sz="2400" dirty="0" smtClean="0">
                  <a:solidFill>
                    <a:schemeClr val="tx1"/>
                  </a:solidFill>
                  <a:latin typeface="Arial" panose="020B0604020202020204" pitchFamily="34" charset="0"/>
                  <a:cs typeface="Arial" panose="020B0604020202020204" pitchFamily="34" charset="0"/>
                </a:rPr>
                <a:t>code</a:t>
              </a:r>
              <a:r>
                <a:rPr kumimoji="1" lang="en-US" altLang="ja-JP" sz="2400" dirty="0" smtClean="0">
                  <a:solidFill>
                    <a:schemeClr val="tx1"/>
                  </a:solidFill>
                  <a:latin typeface="Arial" panose="020B0604020202020204" pitchFamily="34" charset="0"/>
                  <a:cs typeface="Arial" panose="020B0604020202020204" pitchFamily="34" charset="0"/>
                </a:rPr>
                <a:t> </a:t>
              </a:r>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28" name="正方形/長方形 27"/>
            <p:cNvSpPr/>
            <p:nvPr/>
          </p:nvSpPr>
          <p:spPr>
            <a:xfrm>
              <a:off x="759349" y="4519704"/>
              <a:ext cx="946206" cy="206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bg1">
                      <a:lumMod val="75000"/>
                    </a:schemeClr>
                  </a:solidFill>
                  <a:latin typeface="Arial" panose="020B0604020202020204" pitchFamily="34" charset="0"/>
                  <a:cs typeface="Arial" panose="020B0604020202020204" pitchFamily="34" charset="0"/>
                </a:rPr>
                <a:t>code</a:t>
              </a:r>
              <a:r>
                <a:rPr kumimoji="1" lang="en-US" altLang="ja-JP" dirty="0" smtClean="0">
                  <a:solidFill>
                    <a:schemeClr val="bg1">
                      <a:lumMod val="75000"/>
                    </a:schemeClr>
                  </a:solidFill>
                </a:rPr>
                <a:t> </a:t>
              </a:r>
              <a:endParaRPr kumimoji="1" lang="ja-JP" altLang="en-US" dirty="0">
                <a:solidFill>
                  <a:schemeClr val="bg1">
                    <a:lumMod val="75000"/>
                  </a:schemeClr>
                </a:solidFill>
              </a:endParaRPr>
            </a:p>
          </p:txBody>
        </p:sp>
        <p:sp>
          <p:nvSpPr>
            <p:cNvPr id="30" name="正方形/長方形 29"/>
            <p:cNvSpPr/>
            <p:nvPr/>
          </p:nvSpPr>
          <p:spPr>
            <a:xfrm>
              <a:off x="759349" y="5132900"/>
              <a:ext cx="493814" cy="206092"/>
            </a:xfrm>
            <a:prstGeom prst="rect">
              <a:avLst/>
            </a:prstGeom>
            <a:solidFill>
              <a:srgbClr val="1DA1F2"/>
            </a:solidFill>
            <a:ln>
              <a:solidFill>
                <a:srgbClr val="1DA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bg1"/>
                  </a:solidFill>
                  <a:latin typeface="Arial" panose="020B0604020202020204" pitchFamily="34" charset="0"/>
                  <a:cs typeface="Arial" panose="020B0604020202020204" pitchFamily="34" charset="0"/>
                </a:rPr>
                <a:t>send</a:t>
              </a:r>
              <a:endParaRPr kumimoji="1" lang="ja-JP" altLang="en-US" sz="2000" dirty="0">
                <a:solidFill>
                  <a:schemeClr val="bg1"/>
                </a:solidFill>
                <a:latin typeface="Arial" panose="020B0604020202020204" pitchFamily="34" charset="0"/>
                <a:cs typeface="Arial" panose="020B0604020202020204" pitchFamily="34" charset="0"/>
              </a:endParaRPr>
            </a:p>
          </p:txBody>
        </p:sp>
      </p:grpSp>
      <p:sp>
        <p:nvSpPr>
          <p:cNvPr id="3" name="スライド番号プレースホルダー 2"/>
          <p:cNvSpPr>
            <a:spLocks noGrp="1"/>
          </p:cNvSpPr>
          <p:nvPr>
            <p:ph type="sldNum" sz="quarter" idx="12"/>
          </p:nvPr>
        </p:nvSpPr>
        <p:spPr/>
        <p:txBody>
          <a:bodyPr/>
          <a:lstStyle/>
          <a:p>
            <a:fld id="{A5F7B8A1-5997-443C-9D3F-26BD16AE777D}" type="slidenum">
              <a:rPr kumimoji="1" lang="ja-JP" altLang="en-US" smtClean="0"/>
              <a:t>2</a:t>
            </a:fld>
            <a:endParaRPr kumimoji="1" lang="ja-JP" altLang="en-US" dirty="0"/>
          </a:p>
        </p:txBody>
      </p:sp>
    </p:spTree>
    <p:extLst>
      <p:ext uri="{BB962C8B-B14F-4D97-AF65-F5344CB8AC3E}">
        <p14:creationId xmlns:p14="http://schemas.microsoft.com/office/powerpoint/2010/main" val="1286857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latin typeface="Arial" panose="020B0604020202020204" pitchFamily="34" charset="0"/>
                <a:cs typeface="Arial" panose="020B0604020202020204" pitchFamily="34" charset="0"/>
              </a:rPr>
              <a:t>Conclusions</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838200" y="1825625"/>
            <a:ext cx="10807932" cy="4351338"/>
          </a:xfrm>
        </p:spPr>
        <p:txBody>
          <a:bodyPr>
            <a:normAutofit/>
          </a:bodyPr>
          <a:lstStyle/>
          <a:p>
            <a:r>
              <a:rPr lang="en-US" altLang="ja-JP" dirty="0">
                <a:latin typeface="Arial" panose="020B0604020202020204" pitchFamily="34" charset="0"/>
                <a:cs typeface="Arial" panose="020B0604020202020204" pitchFamily="34" charset="0"/>
              </a:rPr>
              <a:t>We showed that there are </a:t>
            </a:r>
            <a:r>
              <a:rPr lang="en-US" altLang="ja-JP" dirty="0" smtClean="0">
                <a:latin typeface="Arial" panose="020B0604020202020204" pitchFamily="34" charset="0"/>
                <a:cs typeface="Arial" panose="020B0604020202020204" pitchFamily="34" charset="0"/>
              </a:rPr>
              <a:t>4 </a:t>
            </a:r>
            <a:r>
              <a:rPr lang="en-US" altLang="ja-JP" dirty="0">
                <a:latin typeface="Arial" panose="020B0604020202020204" pitchFamily="34" charset="0"/>
                <a:cs typeface="Arial" panose="020B0604020202020204" pitchFamily="34" charset="0"/>
              </a:rPr>
              <a:t>web services that are not </a:t>
            </a:r>
            <a:r>
              <a:rPr lang="en-US" altLang="ja-JP" dirty="0" smtClean="0">
                <a:latin typeface="Arial" panose="020B0604020202020204" pitchFamily="34" charset="0"/>
                <a:cs typeface="Arial" panose="020B0604020202020204" pitchFamily="34" charset="0"/>
              </a:rPr>
              <a:t>taking countermeasures </a:t>
            </a:r>
            <a:r>
              <a:rPr lang="en-US" altLang="ja-JP" dirty="0">
                <a:latin typeface="Arial" panose="020B0604020202020204" pitchFamily="34" charset="0"/>
                <a:cs typeface="Arial" panose="020B0604020202020204" pitchFamily="34" charset="0"/>
              </a:rPr>
              <a:t>against PRMitM attack on Japanese access top 200 </a:t>
            </a:r>
            <a:r>
              <a:rPr lang="en-US" altLang="ja-JP" dirty="0" smtClean="0">
                <a:latin typeface="Arial" panose="020B0604020202020204" pitchFamily="34" charset="0"/>
                <a:cs typeface="Arial" panose="020B0604020202020204" pitchFamily="34" charset="0"/>
              </a:rPr>
              <a:t>site.</a:t>
            </a:r>
            <a:endParaRPr kumimoji="1"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According to </a:t>
            </a:r>
            <a:r>
              <a:rPr lang="en-US" altLang="ja-JP" dirty="0">
                <a:latin typeface="Arial" panose="020B0604020202020204" pitchFamily="34" charset="0"/>
                <a:cs typeface="Arial" panose="020B0604020202020204" pitchFamily="34" charset="0"/>
              </a:rPr>
              <a:t>the experimental result of 180 subjects,  we have showed that </a:t>
            </a:r>
            <a:endParaRPr lang="ja-JP" altLang="ja-JP" dirty="0">
              <a:latin typeface="Arial" panose="020B0604020202020204" pitchFamily="34" charset="0"/>
              <a:cs typeface="Arial" panose="020B0604020202020204" pitchFamily="34" charset="0"/>
            </a:endParaRPr>
          </a:p>
          <a:p>
            <a:pPr marL="914400" lvl="1" indent="-457200">
              <a:buFont typeface="+mj-lt"/>
              <a:buAutoNum type="arabicPeriod"/>
            </a:pP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Sending warning message resetting password is effective for reducing risk of the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attack. </a:t>
            </a:r>
            <a:endParaRPr lang="ja-JP" altLang="ja-JP" dirty="0">
              <a:latin typeface="Arial" panose="020B0604020202020204" pitchFamily="34" charset="0"/>
              <a:cs typeface="Arial" panose="020B0604020202020204" pitchFamily="34" charset="0"/>
            </a:endParaRPr>
          </a:p>
          <a:p>
            <a:pPr marL="914400" lvl="1" indent="-457200">
              <a:buFont typeface="+mj-lt"/>
              <a:buAutoNum type="arabicPeriod"/>
            </a:pPr>
            <a:r>
              <a:rPr lang="en-US" altLang="ja-JP" dirty="0" smtClean="0">
                <a:latin typeface="Arial" panose="020B0604020202020204" pitchFamily="34" charset="0"/>
                <a:cs typeface="Arial" panose="020B0604020202020204" pitchFamily="34" charset="0"/>
              </a:rPr>
              <a:t>Vulnerable </a:t>
            </a:r>
            <a:r>
              <a:rPr lang="en-US" altLang="ja-JP" dirty="0">
                <a:latin typeface="Arial" panose="020B0604020202020204" pitchFamily="34" charset="0"/>
                <a:cs typeface="Arial" panose="020B0604020202020204" pitchFamily="34" charset="0"/>
              </a:rPr>
              <a:t>users do not remember whether they have registered accounts or not.</a:t>
            </a:r>
            <a:endParaRPr lang="ja-JP" altLang="ja-JP" dirty="0">
              <a:latin typeface="Arial" panose="020B0604020202020204" pitchFamily="34" charset="0"/>
              <a:cs typeface="Arial" panose="020B0604020202020204" pitchFamily="34" charset="0"/>
            </a:endParaRPr>
          </a:p>
          <a:p>
            <a:pPr marL="914400" lvl="1" indent="-457200">
              <a:buFont typeface="+mj-lt"/>
              <a:buAutoNum type="arabicPeriod"/>
            </a:pPr>
            <a:r>
              <a:rPr lang="en-US" altLang="ja-JP" dirty="0" smtClean="0">
                <a:latin typeface="Arial" panose="020B0604020202020204" pitchFamily="34" charset="0"/>
                <a:cs typeface="Arial" panose="020B0604020202020204" pitchFamily="34" charset="0"/>
              </a:rPr>
              <a:t>Users </a:t>
            </a:r>
            <a:r>
              <a:rPr lang="en-US" altLang="ja-JP" dirty="0">
                <a:latin typeface="Arial" panose="020B0604020202020204" pitchFamily="34" charset="0"/>
                <a:cs typeface="Arial" panose="020B0604020202020204" pitchFamily="34" charset="0"/>
              </a:rPr>
              <a:t>who frequently change their passwords are 11.6 times more vulnerable to users who do not change much.</a:t>
            </a:r>
            <a:endParaRPr lang="ja-JP" altLang="ja-JP"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20</a:t>
            </a:fld>
            <a:endParaRPr kumimoji="1" lang="ja-JP" altLang="en-US"/>
          </a:p>
        </p:txBody>
      </p:sp>
    </p:spTree>
    <p:extLst>
      <p:ext uri="{BB962C8B-B14F-4D97-AF65-F5344CB8AC3E}">
        <p14:creationId xmlns:p14="http://schemas.microsoft.com/office/powerpoint/2010/main" val="1726811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half" idx="1"/>
          </p:nvPr>
        </p:nvSpPr>
        <p:spPr/>
        <p:txBody>
          <a:bodyPr>
            <a:normAutofit fontScale="92500" lnSpcReduction="20000"/>
          </a:bodyPr>
          <a:lstStyle/>
          <a:p>
            <a:r>
              <a:rPr lang="en-US" altLang="ja-JP" dirty="0">
                <a:latin typeface="Arial" panose="020B0604020202020204" pitchFamily="34" charset="0"/>
                <a:cs typeface="Arial" panose="020B0604020202020204" pitchFamily="34" charset="0"/>
              </a:rPr>
              <a:t>SMS types (x1, x2, x3</a:t>
            </a:r>
            <a:r>
              <a:rPr lang="en-US" altLang="ja-JP" dirty="0" smtClean="0">
                <a:latin typeface="Arial" panose="020B0604020202020204" pitchFamily="34" charset="0"/>
                <a:cs typeface="Arial" panose="020B0604020202020204" pitchFamily="34" charset="0"/>
              </a:rPr>
              <a:t>)</a:t>
            </a:r>
          </a:p>
          <a:p>
            <a:r>
              <a:rPr lang="en-US" altLang="ja-JP" dirty="0">
                <a:latin typeface="Arial" panose="020B0604020202020204" pitchFamily="34" charset="0"/>
                <a:cs typeface="Arial" panose="020B0604020202020204" pitchFamily="34" charset="0"/>
              </a:rPr>
              <a:t>usability (x1,1, x2,1, x3,1</a:t>
            </a:r>
            <a:r>
              <a:rPr lang="en-US" altLang="ja-JP" dirty="0" smtClean="0">
                <a:latin typeface="Arial" panose="020B0604020202020204" pitchFamily="34" charset="0"/>
                <a:cs typeface="Arial" panose="020B0604020202020204" pitchFamily="34" charset="0"/>
              </a:rPr>
              <a:t>)</a:t>
            </a:r>
          </a:p>
          <a:p>
            <a:r>
              <a:rPr lang="en-US" altLang="ja-JP" dirty="0">
                <a:latin typeface="Arial" panose="020B0604020202020204" pitchFamily="34" charset="0"/>
                <a:cs typeface="Arial" panose="020B0604020202020204" pitchFamily="34" charset="0"/>
              </a:rPr>
              <a:t>security (x1,2, x2,2, x3,2</a:t>
            </a:r>
            <a:r>
              <a:rPr lang="en-US" altLang="ja-JP" dirty="0" smtClean="0">
                <a:latin typeface="Arial" panose="020B0604020202020204" pitchFamily="34" charset="0"/>
                <a:cs typeface="Arial" panose="020B0604020202020204" pitchFamily="34" charset="0"/>
              </a:rPr>
              <a:t>)</a:t>
            </a:r>
          </a:p>
          <a:p>
            <a:endParaRPr kumimoji="1" lang="en-US" altLang="ja-JP" dirty="0">
              <a:latin typeface="Arial" panose="020B0604020202020204" pitchFamily="34" charset="0"/>
              <a:cs typeface="Arial" panose="020B0604020202020204" pitchFamily="34" charset="0"/>
            </a:endParaRPr>
          </a:p>
          <a:p>
            <a:pPr marL="0" indent="0">
              <a:buNone/>
            </a:pPr>
            <a:r>
              <a:rPr lang="en-US" altLang="ja-JP" dirty="0">
                <a:latin typeface="Arial" panose="020B0604020202020204" pitchFamily="34" charset="0"/>
                <a:cs typeface="Arial" panose="020B0604020202020204" pitchFamily="34" charset="0"/>
              </a:rPr>
              <a:t>xq8</a:t>
            </a:r>
          </a:p>
          <a:p>
            <a:pPr marL="457200" lvl="1" indent="0">
              <a:buNone/>
            </a:pPr>
            <a:r>
              <a:rPr lang="en-US" altLang="ja-JP" dirty="0">
                <a:latin typeface="Arial" panose="020B0604020202020204" pitchFamily="34" charset="0"/>
                <a:cs typeface="Arial" panose="020B0604020202020204" pitchFamily="34" charset="0"/>
              </a:rPr>
              <a:t>When I create a new online account, I try to use a password that goes beyond the site’s minimum requirements.</a:t>
            </a:r>
          </a:p>
          <a:p>
            <a:pPr marL="0" indent="0">
              <a:buNone/>
            </a:pPr>
            <a:r>
              <a:rPr lang="en-US" altLang="ja-JP" dirty="0">
                <a:latin typeface="Arial" panose="020B0604020202020204" pitchFamily="34" charset="0"/>
                <a:cs typeface="Arial" panose="020B0604020202020204" pitchFamily="34" charset="0"/>
              </a:rPr>
              <a:t>xq10</a:t>
            </a:r>
          </a:p>
          <a:p>
            <a:pPr marL="457200" lvl="1" indent="0">
              <a:buNone/>
            </a:pPr>
            <a:r>
              <a:rPr lang="en-US" altLang="ja-JP" dirty="0">
                <a:latin typeface="Arial" panose="020B0604020202020204" pitchFamily="34" charset="0"/>
                <a:cs typeface="Arial" panose="020B0604020202020204" pitchFamily="34" charset="0"/>
              </a:rPr>
              <a:t>When someone sends me a link, I don’t open it without ﬁrst verifying where it goes.</a:t>
            </a:r>
          </a:p>
          <a:p>
            <a:pPr lvl="1"/>
            <a:endParaRPr lang="en-US" altLang="ja-JP" dirty="0">
              <a:latin typeface="Arial" panose="020B0604020202020204" pitchFamily="34" charset="0"/>
              <a:cs typeface="Arial" panose="020B0604020202020204" pitchFamily="34" charset="0"/>
            </a:endParaRPr>
          </a:p>
          <a:p>
            <a:endParaRPr kumimoji="1" lang="ja-JP" altLang="en-US" dirty="0"/>
          </a:p>
        </p:txBody>
      </p:sp>
      <p:pic>
        <p:nvPicPr>
          <p:cNvPr id="6" name="コンテンツ プレースホルダー 5"/>
          <p:cNvPicPr>
            <a:picLocks noGrp="1" noChangeAspect="1"/>
          </p:cNvPicPr>
          <p:nvPr>
            <p:ph sz="half" idx="2"/>
          </p:nvPr>
        </p:nvPicPr>
        <p:blipFill>
          <a:blip r:embed="rId2"/>
          <a:stretch>
            <a:fillRect/>
          </a:stretch>
        </p:blipFill>
        <p:spPr>
          <a:xfrm>
            <a:off x="6096000" y="1903655"/>
            <a:ext cx="5588607" cy="4520281"/>
          </a:xfrm>
          <a:prstGeom prst="rect">
            <a:avLst/>
          </a:prstGeom>
        </p:spPr>
      </p:pic>
      <p:sp>
        <p:nvSpPr>
          <p:cNvPr id="5" name="スライド番号プレースホルダー 4"/>
          <p:cNvSpPr>
            <a:spLocks noGrp="1"/>
          </p:cNvSpPr>
          <p:nvPr>
            <p:ph type="sldNum" sz="quarter" idx="12"/>
          </p:nvPr>
        </p:nvSpPr>
        <p:spPr/>
        <p:txBody>
          <a:bodyPr/>
          <a:lstStyle/>
          <a:p>
            <a:fld id="{A5F7B8A1-5997-443C-9D3F-26BD16AE777D}" type="slidenum">
              <a:rPr lang="ja-JP" altLang="en-US" smtClean="0"/>
              <a:pPr/>
              <a:t>21</a:t>
            </a:fld>
            <a:endParaRPr lang="ja-JP" altLang="en-US" dirty="0"/>
          </a:p>
        </p:txBody>
      </p:sp>
    </p:spTree>
    <p:extLst>
      <p:ext uri="{BB962C8B-B14F-4D97-AF65-F5344CB8AC3E}">
        <p14:creationId xmlns:p14="http://schemas.microsoft.com/office/powerpoint/2010/main" val="3366716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Impact Evaluation of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Attacks </a:t>
            </a:r>
            <a:endParaRPr kumimoji="1" lang="ja-JP" altLang="en-US" dirty="0"/>
          </a:p>
        </p:txBody>
      </p:sp>
      <p:sp>
        <p:nvSpPr>
          <p:cNvPr id="3" name="コンテンツ プレースホルダー 2"/>
          <p:cNvSpPr>
            <a:spLocks noGrp="1"/>
          </p:cNvSpPr>
          <p:nvPr>
            <p:ph idx="1"/>
          </p:nvPr>
        </p:nvSpPr>
        <p:spPr>
          <a:xfrm>
            <a:off x="838200" y="1825625"/>
            <a:ext cx="11025146" cy="4882746"/>
          </a:xfrm>
        </p:spPr>
        <p:txBody>
          <a:bodyPr>
            <a:normAutofit fontScale="85000" lnSpcReduction="20000"/>
          </a:bodyPr>
          <a:lstStyle/>
          <a:p>
            <a:endParaRPr lang="en-US" altLang="ja-JP" dirty="0" smtClean="0">
              <a:latin typeface="Arial" panose="020B0604020202020204" pitchFamily="34" charset="0"/>
              <a:cs typeface="Arial" panose="020B0604020202020204" pitchFamily="34" charset="0"/>
            </a:endParaRPr>
          </a:p>
          <a:p>
            <a:r>
              <a:rPr lang="en-US" altLang="ja-JP" dirty="0">
                <a:solidFill>
                  <a:srgbClr val="C00000"/>
                </a:solidFill>
                <a:latin typeface="Arial" panose="020B0604020202020204" pitchFamily="34" charset="0"/>
                <a:cs typeface="Arial" panose="020B0604020202020204" pitchFamily="34" charset="0"/>
              </a:rPr>
              <a:t>If </a:t>
            </a:r>
            <a:r>
              <a:rPr lang="en-US" altLang="ja-JP" dirty="0" smtClean="0">
                <a:solidFill>
                  <a:srgbClr val="C00000"/>
                </a:solidFill>
                <a:latin typeface="Arial" panose="020B0604020202020204" pitchFamily="34" charset="0"/>
                <a:cs typeface="Arial" panose="020B0604020202020204" pitchFamily="34" charset="0"/>
              </a:rPr>
              <a:t>Yahoo! Japan </a:t>
            </a:r>
            <a:r>
              <a:rPr lang="en-US" altLang="ja-JP" dirty="0">
                <a:solidFill>
                  <a:srgbClr val="C00000"/>
                </a:solidFill>
                <a:latin typeface="Arial" panose="020B0604020202020204" pitchFamily="34" charset="0"/>
                <a:cs typeface="Arial" panose="020B0604020202020204" pitchFamily="34" charset="0"/>
              </a:rPr>
              <a:t>adopt warning message, </a:t>
            </a:r>
            <a:r>
              <a:rPr lang="en-US" altLang="ja-JP" dirty="0" smtClean="0">
                <a:solidFill>
                  <a:srgbClr val="C00000"/>
                </a:solidFill>
                <a:latin typeface="Arial" panose="020B0604020202020204" pitchFamily="34" charset="0"/>
                <a:cs typeface="Arial" panose="020B0604020202020204" pitchFamily="34" charset="0"/>
              </a:rPr>
              <a:t>they </a:t>
            </a:r>
            <a:br>
              <a:rPr lang="en-US" altLang="ja-JP" dirty="0" smtClean="0">
                <a:solidFill>
                  <a:srgbClr val="C00000"/>
                </a:solidFill>
                <a:latin typeface="Arial" panose="020B0604020202020204" pitchFamily="34" charset="0"/>
                <a:cs typeface="Arial" panose="020B0604020202020204" pitchFamily="34" charset="0"/>
              </a:rPr>
            </a:br>
            <a:r>
              <a:rPr lang="en-US" altLang="ja-JP" dirty="0" smtClean="0">
                <a:solidFill>
                  <a:srgbClr val="C00000"/>
                </a:solidFill>
                <a:latin typeface="Arial" panose="020B0604020202020204" pitchFamily="34" charset="0"/>
                <a:cs typeface="Arial" panose="020B0604020202020204" pitchFamily="34" charset="0"/>
              </a:rPr>
              <a:t>can reduce </a:t>
            </a:r>
            <a:r>
              <a:rPr lang="en-US" altLang="ja-JP" dirty="0">
                <a:solidFill>
                  <a:srgbClr val="C00000"/>
                </a:solidFill>
                <a:latin typeface="Arial" panose="020B0604020202020204" pitchFamily="34" charset="0"/>
                <a:cs typeface="Arial" panose="020B0604020202020204" pitchFamily="34" charset="0"/>
              </a:rPr>
              <a:t>the number of victims to </a:t>
            </a:r>
            <a:r>
              <a:rPr lang="en-US" altLang="ja-JP" dirty="0" smtClean="0">
                <a:solidFill>
                  <a:srgbClr val="C00000"/>
                </a:solidFill>
                <a:latin typeface="Arial" panose="020B0604020202020204" pitchFamily="34" charset="0"/>
                <a:cs typeface="Arial" panose="020B0604020202020204" pitchFamily="34" charset="0"/>
              </a:rPr>
              <a:t>1.45 </a:t>
            </a:r>
            <a:r>
              <a:rPr lang="en-US" altLang="ja-JP" dirty="0">
                <a:solidFill>
                  <a:srgbClr val="C00000"/>
                </a:solidFill>
                <a:latin typeface="Arial" panose="020B0604020202020204" pitchFamily="34" charset="0"/>
                <a:cs typeface="Arial" panose="020B0604020202020204" pitchFamily="34" charset="0"/>
              </a:rPr>
              <a:t>million</a:t>
            </a:r>
            <a:r>
              <a:rPr lang="en-US" altLang="ja-JP" dirty="0" smtClean="0">
                <a:solidFill>
                  <a:srgbClr val="C00000"/>
                </a:solidFill>
                <a:latin typeface="Arial" panose="020B0604020202020204" pitchFamily="34" charset="0"/>
                <a:cs typeface="Arial" panose="020B0604020202020204" pitchFamily="34" charset="0"/>
              </a:rPr>
              <a:t>.</a:t>
            </a:r>
          </a:p>
          <a:p>
            <a:endParaRPr lang="en-US" altLang="ja-JP" dirty="0" smtClean="0">
              <a:solidFill>
                <a:srgbClr val="C00000"/>
              </a:solidFill>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Damage </a:t>
            </a:r>
            <a:r>
              <a:rPr lang="en-US" altLang="ja-JP" dirty="0">
                <a:latin typeface="Arial" panose="020B0604020202020204" pitchFamily="34" charset="0"/>
                <a:cs typeface="Arial" panose="020B0604020202020204" pitchFamily="34" charset="0"/>
              </a:rPr>
              <a:t>estimation that Yahoo may possibly receive</a:t>
            </a:r>
          </a:p>
          <a:p>
            <a:pPr lvl="1"/>
            <a:r>
              <a:rPr kumimoji="1" lang="en-US" altLang="ja-JP" dirty="0" smtClean="0">
                <a:latin typeface="Arial" panose="020B0604020202020204" pitchFamily="34" charset="0"/>
                <a:cs typeface="Arial" panose="020B0604020202020204" pitchFamily="34" charset="0"/>
              </a:rPr>
              <a:t>The number of Yahoo account active users </a:t>
            </a:r>
            <a:r>
              <a:rPr lang="en-US" altLang="ja-JP" dirty="0" smtClean="0">
                <a:latin typeface="Arial" panose="020B0604020202020204" pitchFamily="34" charset="0"/>
                <a:cs typeface="Arial" panose="020B0604020202020204" pitchFamily="34" charset="0"/>
              </a:rPr>
              <a:t>are </a:t>
            </a:r>
            <a:r>
              <a:rPr lang="en-US" altLang="ja-JP" dirty="0">
                <a:latin typeface="Arial" panose="020B0604020202020204" pitchFamily="34" charset="0"/>
                <a:cs typeface="Arial" panose="020B0604020202020204" pitchFamily="34" charset="0"/>
              </a:rPr>
              <a:t>36.14 million (September 2016</a:t>
            </a:r>
            <a:r>
              <a:rPr lang="en-US" altLang="ja-JP" dirty="0" smtClean="0">
                <a:latin typeface="Arial" panose="020B0604020202020204" pitchFamily="34" charset="0"/>
                <a:cs typeface="Arial" panose="020B0604020202020204" pitchFamily="34" charset="0"/>
              </a:rPr>
              <a:t>)</a:t>
            </a:r>
          </a:p>
          <a:p>
            <a:pPr lvl="1"/>
            <a:r>
              <a:rPr lang="en-US" altLang="ja-JP" dirty="0" smtClean="0">
                <a:latin typeface="Arial" panose="020B0604020202020204" pitchFamily="34" charset="0"/>
                <a:cs typeface="Arial" panose="020B0604020202020204" pitchFamily="34" charset="0"/>
              </a:rPr>
              <a:t>36.14×0.256 </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9.25184</a:t>
            </a:r>
          </a:p>
          <a:p>
            <a:pPr lvl="1"/>
            <a:r>
              <a:rPr kumimoji="1" lang="en-US" altLang="ja-JP" dirty="0" smtClean="0">
                <a:latin typeface="Arial" panose="020B0604020202020204" pitchFamily="34" charset="0"/>
                <a:cs typeface="Arial" panose="020B0604020202020204" pitchFamily="34" charset="0"/>
              </a:rPr>
              <a:t>We assume </a:t>
            </a:r>
            <a:r>
              <a:rPr lang="en-US" altLang="ja-JP" dirty="0">
                <a:latin typeface="Arial" panose="020B0604020202020204" pitchFamily="34" charset="0"/>
                <a:cs typeface="Arial" panose="020B0604020202020204" pitchFamily="34" charset="0"/>
              </a:rPr>
              <a:t>that </a:t>
            </a:r>
            <a:r>
              <a:rPr lang="en-US" altLang="ja-JP" dirty="0" smtClean="0">
                <a:latin typeface="Arial" panose="020B0604020202020204" pitchFamily="34" charset="0"/>
                <a:cs typeface="Arial" panose="020B0604020202020204" pitchFamily="34" charset="0"/>
              </a:rPr>
              <a:t>the </a:t>
            </a:r>
            <a:r>
              <a:rPr lang="en-US" altLang="ja-JP" dirty="0">
                <a:latin typeface="Arial" panose="020B0604020202020204" pitchFamily="34" charset="0"/>
                <a:cs typeface="Arial" panose="020B0604020202020204" pitchFamily="34" charset="0"/>
              </a:rPr>
              <a:t>number of users who have registered telephone numbers in Yahoo is about </a:t>
            </a:r>
            <a:r>
              <a:rPr lang="en-US" altLang="ja-JP" dirty="0" smtClean="0">
                <a:latin typeface="Arial" panose="020B0604020202020204" pitchFamily="34" charset="0"/>
                <a:cs typeface="Arial" panose="020B0604020202020204" pitchFamily="34" charset="0"/>
              </a:rPr>
              <a:t>9.25 million</a:t>
            </a:r>
            <a:endParaRPr kumimoji="1" lang="en-US" altLang="ja-JP" dirty="0">
              <a:latin typeface="Arial" panose="020B0604020202020204" pitchFamily="34" charset="0"/>
              <a:cs typeface="Arial" panose="020B0604020202020204" pitchFamily="34" charset="0"/>
            </a:endParaRPr>
          </a:p>
          <a:p>
            <a:r>
              <a:rPr kumimoji="1" lang="en-US" altLang="ja-JP" dirty="0" smtClean="0">
                <a:latin typeface="Arial" panose="020B0604020202020204" pitchFamily="34" charset="0"/>
                <a:cs typeface="Arial" panose="020B0604020202020204" pitchFamily="34" charset="0"/>
              </a:rPr>
              <a:t>No warning</a:t>
            </a:r>
          </a:p>
          <a:p>
            <a:pPr lvl="1"/>
            <a:r>
              <a:rPr lang="en-US" altLang="ja-JP" dirty="0" smtClean="0">
                <a:latin typeface="Arial" panose="020B0604020202020204" pitchFamily="34" charset="0"/>
                <a:cs typeface="Arial" panose="020B0604020202020204" pitchFamily="34" charset="0"/>
              </a:rPr>
              <a:t>9.25 * 35/37 = 8.75</a:t>
            </a:r>
          </a:p>
          <a:p>
            <a:pPr lvl="1"/>
            <a:r>
              <a:rPr lang="en-US" altLang="ja-JP" dirty="0" smtClean="0">
                <a:solidFill>
                  <a:srgbClr val="FF0000"/>
                </a:solidFill>
                <a:latin typeface="Arial" panose="020B0604020202020204" pitchFamily="34" charset="0"/>
                <a:cs typeface="Arial" panose="020B0604020202020204" pitchFamily="34" charset="0"/>
              </a:rPr>
              <a:t>8.75 </a:t>
            </a:r>
            <a:r>
              <a:rPr lang="en-US" altLang="ja-JP" dirty="0">
                <a:solidFill>
                  <a:srgbClr val="FF0000"/>
                </a:solidFill>
                <a:latin typeface="Arial" panose="020B0604020202020204" pitchFamily="34" charset="0"/>
                <a:cs typeface="Arial" panose="020B0604020202020204" pitchFamily="34" charset="0"/>
              </a:rPr>
              <a:t>million people are vulnerable</a:t>
            </a:r>
            <a:endParaRPr kumimoji="1"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Warning</a:t>
            </a:r>
          </a:p>
          <a:p>
            <a:pPr lvl="1"/>
            <a:r>
              <a:rPr kumimoji="1" lang="en-US" altLang="ja-JP" dirty="0" smtClean="0">
                <a:latin typeface="Arial" panose="020B0604020202020204" pitchFamily="34" charset="0"/>
                <a:cs typeface="Arial" panose="020B0604020202020204" pitchFamily="34" charset="0"/>
              </a:rPr>
              <a:t>9.25 * 30/38 = 7.30</a:t>
            </a:r>
          </a:p>
          <a:p>
            <a:pPr lvl="1"/>
            <a:r>
              <a:rPr lang="en-US" altLang="ja-JP" dirty="0">
                <a:solidFill>
                  <a:srgbClr val="FF0000"/>
                </a:solidFill>
                <a:latin typeface="Arial" panose="020B0604020202020204" pitchFamily="34" charset="0"/>
                <a:cs typeface="Arial" panose="020B0604020202020204" pitchFamily="34" charset="0"/>
              </a:rPr>
              <a:t>Reduce </a:t>
            </a:r>
            <a:r>
              <a:rPr lang="en-US" altLang="ja-JP" dirty="0" smtClean="0">
                <a:solidFill>
                  <a:srgbClr val="FF0000"/>
                </a:solidFill>
                <a:latin typeface="Arial" panose="020B0604020202020204" pitchFamily="34" charset="0"/>
                <a:cs typeface="Arial" panose="020B0604020202020204" pitchFamily="34" charset="0"/>
              </a:rPr>
              <a:t>vulnerable</a:t>
            </a:r>
            <a:r>
              <a:rPr lang="en-US" altLang="ja-JP" dirty="0" smtClean="0">
                <a:latin typeface="Arial" panose="020B0604020202020204" pitchFamily="34" charset="0"/>
                <a:cs typeface="Arial" panose="020B0604020202020204" pitchFamily="34" charset="0"/>
              </a:rPr>
              <a:t> </a:t>
            </a:r>
            <a:r>
              <a:rPr lang="en-US" altLang="ja-JP" dirty="0" smtClean="0">
                <a:solidFill>
                  <a:srgbClr val="FF0000"/>
                </a:solidFill>
                <a:latin typeface="Arial" panose="020B0604020202020204" pitchFamily="34" charset="0"/>
                <a:cs typeface="Arial" panose="020B0604020202020204" pitchFamily="34" charset="0"/>
              </a:rPr>
              <a:t>people to 7.3 million</a:t>
            </a:r>
            <a:endParaRPr kumimoji="1" lang="ja-JP" altLang="en-US" dirty="0">
              <a:solidFill>
                <a:srgbClr val="FF0000"/>
              </a:solidFill>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nvPr>
        </p:nvGraphicFramePr>
        <p:xfrm>
          <a:off x="7807970" y="1488297"/>
          <a:ext cx="4166363" cy="1341120"/>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xmlns="" val="2733022641"/>
                    </a:ext>
                  </a:extLst>
                </a:gridCol>
                <a:gridCol w="759143">
                  <a:extLst>
                    <a:ext uri="{9D8B030D-6E8A-4147-A177-3AD203B41FA5}">
                      <a16:colId xmlns:a16="http://schemas.microsoft.com/office/drawing/2014/main" xmlns="" val="3119497337"/>
                    </a:ext>
                  </a:extLst>
                </a:gridCol>
                <a:gridCol w="905193">
                  <a:extLst>
                    <a:ext uri="{9D8B030D-6E8A-4147-A177-3AD203B41FA5}">
                      <a16:colId xmlns:a16="http://schemas.microsoft.com/office/drawing/2014/main" xmlns="" val="441287803"/>
                    </a:ext>
                  </a:extLst>
                </a:gridCol>
                <a:gridCol w="710692">
                  <a:extLst>
                    <a:ext uri="{9D8B030D-6E8A-4147-A177-3AD203B41FA5}">
                      <a16:colId xmlns:a16="http://schemas.microsoft.com/office/drawing/2014/main" xmlns="" val="2520555337"/>
                    </a:ext>
                  </a:extLst>
                </a:gridCol>
                <a:gridCol w="681355">
                  <a:extLst>
                    <a:ext uri="{9D8B030D-6E8A-4147-A177-3AD203B41FA5}">
                      <a16:colId xmlns:a16="http://schemas.microsoft.com/office/drawing/2014/main" xmlns="" val="165557826"/>
                    </a:ext>
                  </a:extLst>
                </a:gridCol>
              </a:tblGrid>
              <a:tr h="209499">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Register </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Enter</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Cancel</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Total</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ratio</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1188118"/>
                  </a:ext>
                </a:extLst>
              </a:tr>
              <a:tr h="228341">
                <a:tc>
                  <a:txBody>
                    <a:bodyPr/>
                    <a:lstStyle/>
                    <a:p>
                      <a:r>
                        <a:rPr kumimoji="1" lang="en-US" altLang="ja-JP" sz="1600" dirty="0" smtClean="0">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39</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46</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0.25</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44054127"/>
                  </a:ext>
                </a:extLst>
              </a:tr>
              <a:tr h="228341">
                <a:tc>
                  <a:txBody>
                    <a:bodyPr/>
                    <a:lstStyle/>
                    <a:p>
                      <a:r>
                        <a:rPr kumimoji="1" lang="en-US" altLang="ja-JP" sz="1600" dirty="0" smtClean="0">
                          <a:latin typeface="Arial" panose="020B0604020202020204" pitchFamily="34" charset="0"/>
                          <a:cs typeface="Arial" panose="020B0604020202020204" pitchFamily="34" charset="0"/>
                        </a:rPr>
                        <a:t>No</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74</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28</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102</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0.55</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249619"/>
                  </a:ext>
                </a:extLst>
              </a:tr>
              <a:tr h="228341">
                <a:tc>
                  <a:txBody>
                    <a:bodyPr/>
                    <a:lstStyle/>
                    <a:p>
                      <a:r>
                        <a:rPr kumimoji="1" lang="en-US" altLang="ja-JP" sz="1600" dirty="0" smtClean="0">
                          <a:latin typeface="Arial" panose="020B0604020202020204" pitchFamily="34" charset="0"/>
                          <a:cs typeface="Arial" panose="020B0604020202020204" pitchFamily="34" charset="0"/>
                        </a:rPr>
                        <a:t>Forget</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30</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6</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36</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0.20</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3655150"/>
                  </a:ext>
                </a:extLst>
              </a:tr>
            </a:tbl>
          </a:graphicData>
        </a:graphic>
      </p:graphicFrame>
      <p:graphicFrame>
        <p:nvGraphicFramePr>
          <p:cNvPr id="7" name="表 6"/>
          <p:cNvGraphicFramePr>
            <a:graphicFrameLocks noGrp="1"/>
          </p:cNvGraphicFramePr>
          <p:nvPr>
            <p:extLst/>
          </p:nvPr>
        </p:nvGraphicFramePr>
        <p:xfrm>
          <a:off x="6201295" y="4433346"/>
          <a:ext cx="5884025" cy="1851678"/>
        </p:xfrm>
        <a:graphic>
          <a:graphicData uri="http://schemas.openxmlformats.org/drawingml/2006/table">
            <a:tbl>
              <a:tblPr firstRow="1" bandRow="1">
                <a:tableStyleId>{5C22544A-7EE6-4342-B048-85BDC9FD1C3A}</a:tableStyleId>
              </a:tblPr>
              <a:tblGrid>
                <a:gridCol w="827086">
                  <a:extLst>
                    <a:ext uri="{9D8B030D-6E8A-4147-A177-3AD203B41FA5}">
                      <a16:colId xmlns:a16="http://schemas.microsoft.com/office/drawing/2014/main" xmlns="" val="3051778727"/>
                    </a:ext>
                  </a:extLst>
                </a:gridCol>
                <a:gridCol w="1283344">
                  <a:extLst>
                    <a:ext uri="{9D8B030D-6E8A-4147-A177-3AD203B41FA5}">
                      <a16:colId xmlns:a16="http://schemas.microsoft.com/office/drawing/2014/main" xmlns="" val="3156234862"/>
                    </a:ext>
                  </a:extLst>
                </a:gridCol>
                <a:gridCol w="946729">
                  <a:extLst>
                    <a:ext uri="{9D8B030D-6E8A-4147-A177-3AD203B41FA5}">
                      <a16:colId xmlns:a16="http://schemas.microsoft.com/office/drawing/2014/main" xmlns="" val="326532876"/>
                    </a:ext>
                  </a:extLst>
                </a:gridCol>
                <a:gridCol w="1120211">
                  <a:extLst>
                    <a:ext uri="{9D8B030D-6E8A-4147-A177-3AD203B41FA5}">
                      <a16:colId xmlns:a16="http://schemas.microsoft.com/office/drawing/2014/main" xmlns="" val="2354629459"/>
                    </a:ext>
                  </a:extLst>
                </a:gridCol>
                <a:gridCol w="1706655">
                  <a:extLst>
                    <a:ext uri="{9D8B030D-6E8A-4147-A177-3AD203B41FA5}">
                      <a16:colId xmlns:a16="http://schemas.microsoft.com/office/drawing/2014/main" xmlns="" val="1621430450"/>
                    </a:ext>
                  </a:extLst>
                </a:gridCol>
              </a:tblGrid>
              <a:tr h="996055">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type</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Warning</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Enter</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Cancel</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900" dirty="0" smtClean="0">
                          <a:solidFill>
                            <a:schemeClr val="tx1"/>
                          </a:solidFill>
                          <a:latin typeface="Arial" panose="020B0604020202020204" pitchFamily="34" charset="0"/>
                          <a:cs typeface="Arial" panose="020B0604020202020204" pitchFamily="34" charset="0"/>
                        </a:rPr>
                        <a:t>Successful</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900" dirty="0" smtClean="0">
                          <a:solidFill>
                            <a:schemeClr val="tx1"/>
                          </a:solidFill>
                          <a:latin typeface="Arial" panose="020B0604020202020204" pitchFamily="34" charset="0"/>
                          <a:cs typeface="Arial" panose="020B0604020202020204" pitchFamily="34" charset="0"/>
                        </a:rPr>
                        <a:t>Attack ratio[%]</a:t>
                      </a: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81437391"/>
                  </a:ext>
                </a:extLst>
              </a:tr>
              <a:tr h="424027">
                <a:tc>
                  <a:txBody>
                    <a:bodyPr/>
                    <a:lstStyle/>
                    <a:p>
                      <a:pPr algn="ctr"/>
                      <a:r>
                        <a:rPr kumimoji="1" lang="en-US" altLang="ja-JP" sz="1900" dirty="0" smtClean="0">
                          <a:latin typeface="Arial" panose="020B0604020202020204" pitchFamily="34" charset="0"/>
                          <a:cs typeface="Arial" panose="020B0604020202020204" pitchFamily="34" charset="0"/>
                        </a:rPr>
                        <a:t>0</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No</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35</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2</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94.6</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51930"/>
                  </a:ext>
                </a:extLst>
              </a:tr>
              <a:tr h="424027">
                <a:tc>
                  <a:txBody>
                    <a:bodyPr/>
                    <a:lstStyle/>
                    <a:p>
                      <a:pPr algn="ctr"/>
                      <a:r>
                        <a:rPr kumimoji="1" lang="en-US" altLang="ja-JP" sz="1900" dirty="0" smtClean="0">
                          <a:latin typeface="Arial" panose="020B0604020202020204" pitchFamily="34" charset="0"/>
                          <a:cs typeface="Arial" panose="020B0604020202020204" pitchFamily="34" charset="0"/>
                        </a:rPr>
                        <a:t>1</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Yes</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30</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8</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78.9</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29171276"/>
                  </a:ext>
                </a:extLst>
              </a:tr>
            </a:tbl>
          </a:graphicData>
        </a:graphic>
      </p:graphicFrame>
      <p:sp>
        <p:nvSpPr>
          <p:cNvPr id="8" name="フレーム 7"/>
          <p:cNvSpPr/>
          <p:nvPr/>
        </p:nvSpPr>
        <p:spPr>
          <a:xfrm>
            <a:off x="8262409" y="5380158"/>
            <a:ext cx="2159422" cy="521576"/>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スライド番号プレースホルダー 8"/>
          <p:cNvSpPr>
            <a:spLocks noGrp="1"/>
          </p:cNvSpPr>
          <p:nvPr>
            <p:ph type="sldNum" sz="quarter" idx="12"/>
          </p:nvPr>
        </p:nvSpPr>
        <p:spPr/>
        <p:txBody>
          <a:bodyPr/>
          <a:lstStyle/>
          <a:p>
            <a:fld id="{A5F7B8A1-5997-443C-9D3F-26BD16AE777D}" type="slidenum">
              <a:rPr kumimoji="1" lang="ja-JP" altLang="en-US" smtClean="0"/>
              <a:t>22</a:t>
            </a:fld>
            <a:endParaRPr kumimoji="1" lang="ja-JP" altLang="en-US"/>
          </a:p>
        </p:txBody>
      </p:sp>
    </p:spTree>
    <p:extLst>
      <p:ext uri="{BB962C8B-B14F-4D97-AF65-F5344CB8AC3E}">
        <p14:creationId xmlns:p14="http://schemas.microsoft.com/office/powerpoint/2010/main" val="321638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Impact Evaluation of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Attacks </a:t>
            </a:r>
            <a:endParaRPr kumimoji="1" lang="ja-JP" altLang="en-US" dirty="0"/>
          </a:p>
        </p:txBody>
      </p:sp>
      <p:sp>
        <p:nvSpPr>
          <p:cNvPr id="3" name="コンテンツ プレースホルダー 2"/>
          <p:cNvSpPr>
            <a:spLocks noGrp="1"/>
          </p:cNvSpPr>
          <p:nvPr>
            <p:ph idx="1"/>
          </p:nvPr>
        </p:nvSpPr>
        <p:spPr>
          <a:xfrm>
            <a:off x="838200" y="1825625"/>
            <a:ext cx="11025146" cy="4882746"/>
          </a:xfrm>
        </p:spPr>
        <p:txBody>
          <a:bodyPr>
            <a:normAutofit fontScale="85000" lnSpcReduction="20000"/>
          </a:bodyPr>
          <a:lstStyle/>
          <a:p>
            <a:endParaRPr lang="en-US" altLang="ja-JP" dirty="0" smtClean="0">
              <a:latin typeface="Arial" panose="020B0604020202020204" pitchFamily="34" charset="0"/>
              <a:cs typeface="Arial" panose="020B0604020202020204" pitchFamily="34" charset="0"/>
            </a:endParaRPr>
          </a:p>
          <a:p>
            <a:r>
              <a:rPr lang="en-US" altLang="ja-JP" dirty="0">
                <a:solidFill>
                  <a:srgbClr val="C00000"/>
                </a:solidFill>
                <a:latin typeface="Arial" panose="020B0604020202020204" pitchFamily="34" charset="0"/>
                <a:cs typeface="Arial" panose="020B0604020202020204" pitchFamily="34" charset="0"/>
              </a:rPr>
              <a:t>If </a:t>
            </a:r>
            <a:r>
              <a:rPr lang="en-US" altLang="ja-JP" dirty="0" smtClean="0">
                <a:solidFill>
                  <a:srgbClr val="C00000"/>
                </a:solidFill>
                <a:latin typeface="Arial" panose="020B0604020202020204" pitchFamily="34" charset="0"/>
                <a:cs typeface="Arial" panose="020B0604020202020204" pitchFamily="34" charset="0"/>
              </a:rPr>
              <a:t>Yahoo! Japan </a:t>
            </a:r>
            <a:r>
              <a:rPr lang="en-US" altLang="ja-JP" dirty="0">
                <a:solidFill>
                  <a:srgbClr val="C00000"/>
                </a:solidFill>
                <a:latin typeface="Arial" panose="020B0604020202020204" pitchFamily="34" charset="0"/>
                <a:cs typeface="Arial" panose="020B0604020202020204" pitchFamily="34" charset="0"/>
              </a:rPr>
              <a:t>adopt warning message, </a:t>
            </a:r>
            <a:r>
              <a:rPr lang="en-US" altLang="ja-JP" dirty="0" smtClean="0">
                <a:solidFill>
                  <a:srgbClr val="C00000"/>
                </a:solidFill>
                <a:latin typeface="Arial" panose="020B0604020202020204" pitchFamily="34" charset="0"/>
                <a:cs typeface="Arial" panose="020B0604020202020204" pitchFamily="34" charset="0"/>
              </a:rPr>
              <a:t>they </a:t>
            </a:r>
            <a:br>
              <a:rPr lang="en-US" altLang="ja-JP" dirty="0" smtClean="0">
                <a:solidFill>
                  <a:srgbClr val="C00000"/>
                </a:solidFill>
                <a:latin typeface="Arial" panose="020B0604020202020204" pitchFamily="34" charset="0"/>
                <a:cs typeface="Arial" panose="020B0604020202020204" pitchFamily="34" charset="0"/>
              </a:rPr>
            </a:br>
            <a:r>
              <a:rPr lang="en-US" altLang="ja-JP" dirty="0" smtClean="0">
                <a:solidFill>
                  <a:srgbClr val="C00000"/>
                </a:solidFill>
                <a:latin typeface="Arial" panose="020B0604020202020204" pitchFamily="34" charset="0"/>
                <a:cs typeface="Arial" panose="020B0604020202020204" pitchFamily="34" charset="0"/>
              </a:rPr>
              <a:t>can reduce </a:t>
            </a:r>
            <a:r>
              <a:rPr lang="en-US" altLang="ja-JP" dirty="0">
                <a:solidFill>
                  <a:srgbClr val="C00000"/>
                </a:solidFill>
                <a:latin typeface="Arial" panose="020B0604020202020204" pitchFamily="34" charset="0"/>
                <a:cs typeface="Arial" panose="020B0604020202020204" pitchFamily="34" charset="0"/>
              </a:rPr>
              <a:t>the number of victims to </a:t>
            </a:r>
            <a:r>
              <a:rPr lang="en-US" altLang="ja-JP" dirty="0" smtClean="0">
                <a:solidFill>
                  <a:srgbClr val="C00000"/>
                </a:solidFill>
                <a:latin typeface="Arial" panose="020B0604020202020204" pitchFamily="34" charset="0"/>
                <a:cs typeface="Arial" panose="020B0604020202020204" pitchFamily="34" charset="0"/>
              </a:rPr>
              <a:t>1.45 </a:t>
            </a:r>
            <a:r>
              <a:rPr lang="en-US" altLang="ja-JP" dirty="0">
                <a:solidFill>
                  <a:srgbClr val="C00000"/>
                </a:solidFill>
                <a:latin typeface="Arial" panose="020B0604020202020204" pitchFamily="34" charset="0"/>
                <a:cs typeface="Arial" panose="020B0604020202020204" pitchFamily="34" charset="0"/>
              </a:rPr>
              <a:t>million</a:t>
            </a:r>
            <a:r>
              <a:rPr lang="en-US" altLang="ja-JP" dirty="0" smtClean="0">
                <a:solidFill>
                  <a:srgbClr val="C00000"/>
                </a:solidFill>
                <a:latin typeface="Arial" panose="020B0604020202020204" pitchFamily="34" charset="0"/>
                <a:cs typeface="Arial" panose="020B0604020202020204" pitchFamily="34" charset="0"/>
              </a:rPr>
              <a:t>.</a:t>
            </a:r>
          </a:p>
          <a:p>
            <a:endParaRPr lang="en-US" altLang="ja-JP" dirty="0" smtClean="0">
              <a:solidFill>
                <a:srgbClr val="C00000"/>
              </a:solidFill>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Damage </a:t>
            </a:r>
            <a:r>
              <a:rPr lang="en-US" altLang="ja-JP" dirty="0">
                <a:latin typeface="Arial" panose="020B0604020202020204" pitchFamily="34" charset="0"/>
                <a:cs typeface="Arial" panose="020B0604020202020204" pitchFamily="34" charset="0"/>
              </a:rPr>
              <a:t>estimation that Yahoo may possibly receive</a:t>
            </a:r>
          </a:p>
          <a:p>
            <a:pPr lvl="1"/>
            <a:r>
              <a:rPr kumimoji="1" lang="en-US" altLang="ja-JP" dirty="0" smtClean="0">
                <a:latin typeface="Arial" panose="020B0604020202020204" pitchFamily="34" charset="0"/>
                <a:cs typeface="Arial" panose="020B0604020202020204" pitchFamily="34" charset="0"/>
              </a:rPr>
              <a:t>The number of Yahoo account active users </a:t>
            </a:r>
            <a:r>
              <a:rPr lang="en-US" altLang="ja-JP" dirty="0" smtClean="0">
                <a:latin typeface="Arial" panose="020B0604020202020204" pitchFamily="34" charset="0"/>
                <a:cs typeface="Arial" panose="020B0604020202020204" pitchFamily="34" charset="0"/>
              </a:rPr>
              <a:t>are </a:t>
            </a:r>
            <a:r>
              <a:rPr lang="en-US" altLang="ja-JP" dirty="0">
                <a:latin typeface="Arial" panose="020B0604020202020204" pitchFamily="34" charset="0"/>
                <a:cs typeface="Arial" panose="020B0604020202020204" pitchFamily="34" charset="0"/>
              </a:rPr>
              <a:t>36.14 million (September 2016</a:t>
            </a:r>
            <a:r>
              <a:rPr lang="en-US" altLang="ja-JP" dirty="0" smtClean="0">
                <a:latin typeface="Arial" panose="020B0604020202020204" pitchFamily="34" charset="0"/>
                <a:cs typeface="Arial" panose="020B0604020202020204" pitchFamily="34" charset="0"/>
              </a:rPr>
              <a:t>)</a:t>
            </a:r>
          </a:p>
          <a:p>
            <a:pPr lvl="1"/>
            <a:r>
              <a:rPr lang="en-US" altLang="ja-JP" dirty="0" smtClean="0">
                <a:latin typeface="Arial" panose="020B0604020202020204" pitchFamily="34" charset="0"/>
                <a:cs typeface="Arial" panose="020B0604020202020204" pitchFamily="34" charset="0"/>
              </a:rPr>
              <a:t>36.14×0.256 </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9.25184</a:t>
            </a:r>
          </a:p>
          <a:p>
            <a:pPr lvl="1"/>
            <a:r>
              <a:rPr kumimoji="1" lang="en-US" altLang="ja-JP" dirty="0" smtClean="0">
                <a:latin typeface="Arial" panose="020B0604020202020204" pitchFamily="34" charset="0"/>
                <a:cs typeface="Arial" panose="020B0604020202020204" pitchFamily="34" charset="0"/>
              </a:rPr>
              <a:t>We assume </a:t>
            </a:r>
            <a:r>
              <a:rPr lang="en-US" altLang="ja-JP" dirty="0">
                <a:latin typeface="Arial" panose="020B0604020202020204" pitchFamily="34" charset="0"/>
                <a:cs typeface="Arial" panose="020B0604020202020204" pitchFamily="34" charset="0"/>
              </a:rPr>
              <a:t>that </a:t>
            </a:r>
            <a:r>
              <a:rPr lang="en-US" altLang="ja-JP" dirty="0" smtClean="0">
                <a:latin typeface="Arial" panose="020B0604020202020204" pitchFamily="34" charset="0"/>
                <a:cs typeface="Arial" panose="020B0604020202020204" pitchFamily="34" charset="0"/>
              </a:rPr>
              <a:t>the </a:t>
            </a:r>
            <a:r>
              <a:rPr lang="en-US" altLang="ja-JP" dirty="0">
                <a:latin typeface="Arial" panose="020B0604020202020204" pitchFamily="34" charset="0"/>
                <a:cs typeface="Arial" panose="020B0604020202020204" pitchFamily="34" charset="0"/>
              </a:rPr>
              <a:t>number of users who have registered telephone numbers in Yahoo is about </a:t>
            </a:r>
            <a:r>
              <a:rPr lang="en-US" altLang="ja-JP" dirty="0" smtClean="0">
                <a:latin typeface="Arial" panose="020B0604020202020204" pitchFamily="34" charset="0"/>
                <a:cs typeface="Arial" panose="020B0604020202020204" pitchFamily="34" charset="0"/>
              </a:rPr>
              <a:t>9.25 million</a:t>
            </a:r>
            <a:endParaRPr kumimoji="1" lang="en-US" altLang="ja-JP" dirty="0">
              <a:latin typeface="Arial" panose="020B0604020202020204" pitchFamily="34" charset="0"/>
              <a:cs typeface="Arial" panose="020B0604020202020204" pitchFamily="34" charset="0"/>
            </a:endParaRPr>
          </a:p>
          <a:p>
            <a:r>
              <a:rPr kumimoji="1" lang="en-US" altLang="ja-JP" dirty="0" smtClean="0">
                <a:latin typeface="Arial" panose="020B0604020202020204" pitchFamily="34" charset="0"/>
                <a:cs typeface="Arial" panose="020B0604020202020204" pitchFamily="34" charset="0"/>
              </a:rPr>
              <a:t>No warning</a:t>
            </a:r>
          </a:p>
          <a:p>
            <a:pPr lvl="1"/>
            <a:r>
              <a:rPr lang="en-US" altLang="ja-JP" dirty="0" smtClean="0">
                <a:latin typeface="Arial" panose="020B0604020202020204" pitchFamily="34" charset="0"/>
                <a:cs typeface="Arial" panose="020B0604020202020204" pitchFamily="34" charset="0"/>
              </a:rPr>
              <a:t>9.25 * 35/37 = 8.75</a:t>
            </a:r>
          </a:p>
          <a:p>
            <a:pPr lvl="1"/>
            <a:r>
              <a:rPr lang="en-US" altLang="ja-JP" dirty="0" smtClean="0">
                <a:solidFill>
                  <a:srgbClr val="FF0000"/>
                </a:solidFill>
                <a:latin typeface="Arial" panose="020B0604020202020204" pitchFamily="34" charset="0"/>
                <a:cs typeface="Arial" panose="020B0604020202020204" pitchFamily="34" charset="0"/>
              </a:rPr>
              <a:t>8.75 </a:t>
            </a:r>
            <a:r>
              <a:rPr lang="en-US" altLang="ja-JP" dirty="0">
                <a:solidFill>
                  <a:srgbClr val="FF0000"/>
                </a:solidFill>
                <a:latin typeface="Arial" panose="020B0604020202020204" pitchFamily="34" charset="0"/>
                <a:cs typeface="Arial" panose="020B0604020202020204" pitchFamily="34" charset="0"/>
              </a:rPr>
              <a:t>million people are vulnerable</a:t>
            </a:r>
            <a:endParaRPr kumimoji="1"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Warning</a:t>
            </a:r>
          </a:p>
          <a:p>
            <a:pPr lvl="1"/>
            <a:r>
              <a:rPr kumimoji="1" lang="en-US" altLang="ja-JP" dirty="0" smtClean="0">
                <a:latin typeface="Arial" panose="020B0604020202020204" pitchFamily="34" charset="0"/>
                <a:cs typeface="Arial" panose="020B0604020202020204" pitchFamily="34" charset="0"/>
              </a:rPr>
              <a:t>9.25 * 30/38 = 7.30</a:t>
            </a:r>
          </a:p>
          <a:p>
            <a:pPr lvl="1"/>
            <a:r>
              <a:rPr lang="en-US" altLang="ja-JP" dirty="0">
                <a:solidFill>
                  <a:srgbClr val="FF0000"/>
                </a:solidFill>
                <a:latin typeface="Arial" panose="020B0604020202020204" pitchFamily="34" charset="0"/>
                <a:cs typeface="Arial" panose="020B0604020202020204" pitchFamily="34" charset="0"/>
              </a:rPr>
              <a:t>Reduce </a:t>
            </a:r>
            <a:r>
              <a:rPr lang="en-US" altLang="ja-JP" dirty="0" smtClean="0">
                <a:solidFill>
                  <a:srgbClr val="FF0000"/>
                </a:solidFill>
                <a:latin typeface="Arial" panose="020B0604020202020204" pitchFamily="34" charset="0"/>
                <a:cs typeface="Arial" panose="020B0604020202020204" pitchFamily="34" charset="0"/>
              </a:rPr>
              <a:t>vulnerable</a:t>
            </a:r>
            <a:r>
              <a:rPr lang="en-US" altLang="ja-JP" dirty="0" smtClean="0">
                <a:latin typeface="Arial" panose="020B0604020202020204" pitchFamily="34" charset="0"/>
                <a:cs typeface="Arial" panose="020B0604020202020204" pitchFamily="34" charset="0"/>
              </a:rPr>
              <a:t> </a:t>
            </a:r>
            <a:r>
              <a:rPr lang="en-US" altLang="ja-JP" dirty="0" smtClean="0">
                <a:solidFill>
                  <a:srgbClr val="FF0000"/>
                </a:solidFill>
                <a:latin typeface="Arial" panose="020B0604020202020204" pitchFamily="34" charset="0"/>
                <a:cs typeface="Arial" panose="020B0604020202020204" pitchFamily="34" charset="0"/>
              </a:rPr>
              <a:t>people to 7.3 million</a:t>
            </a:r>
            <a:endParaRPr kumimoji="1" lang="ja-JP" altLang="en-US" dirty="0">
              <a:solidFill>
                <a:srgbClr val="FF0000"/>
              </a:solidFill>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nvPr>
        </p:nvGraphicFramePr>
        <p:xfrm>
          <a:off x="7807970" y="1488297"/>
          <a:ext cx="4166363" cy="1341120"/>
        </p:xfrm>
        <a:graphic>
          <a:graphicData uri="http://schemas.openxmlformats.org/drawingml/2006/table">
            <a:tbl>
              <a:tblPr firstRow="1" bandRow="1">
                <a:tableStyleId>{5C22544A-7EE6-4342-B048-85BDC9FD1C3A}</a:tableStyleId>
              </a:tblPr>
              <a:tblGrid>
                <a:gridCol w="1109980">
                  <a:extLst>
                    <a:ext uri="{9D8B030D-6E8A-4147-A177-3AD203B41FA5}">
                      <a16:colId xmlns:a16="http://schemas.microsoft.com/office/drawing/2014/main" xmlns="" val="2733022641"/>
                    </a:ext>
                  </a:extLst>
                </a:gridCol>
                <a:gridCol w="759143">
                  <a:extLst>
                    <a:ext uri="{9D8B030D-6E8A-4147-A177-3AD203B41FA5}">
                      <a16:colId xmlns:a16="http://schemas.microsoft.com/office/drawing/2014/main" xmlns="" val="3119497337"/>
                    </a:ext>
                  </a:extLst>
                </a:gridCol>
                <a:gridCol w="905193">
                  <a:extLst>
                    <a:ext uri="{9D8B030D-6E8A-4147-A177-3AD203B41FA5}">
                      <a16:colId xmlns:a16="http://schemas.microsoft.com/office/drawing/2014/main" xmlns="" val="441287803"/>
                    </a:ext>
                  </a:extLst>
                </a:gridCol>
                <a:gridCol w="710692">
                  <a:extLst>
                    <a:ext uri="{9D8B030D-6E8A-4147-A177-3AD203B41FA5}">
                      <a16:colId xmlns:a16="http://schemas.microsoft.com/office/drawing/2014/main" xmlns="" val="2520555337"/>
                    </a:ext>
                  </a:extLst>
                </a:gridCol>
                <a:gridCol w="681355">
                  <a:extLst>
                    <a:ext uri="{9D8B030D-6E8A-4147-A177-3AD203B41FA5}">
                      <a16:colId xmlns:a16="http://schemas.microsoft.com/office/drawing/2014/main" xmlns="" val="165557826"/>
                    </a:ext>
                  </a:extLst>
                </a:gridCol>
              </a:tblGrid>
              <a:tr h="209499">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Register </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Enter</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Cancel</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Total</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solidFill>
                            <a:schemeClr val="tx1"/>
                          </a:solidFill>
                          <a:latin typeface="Arial" panose="020B0604020202020204" pitchFamily="34" charset="0"/>
                          <a:cs typeface="Arial" panose="020B0604020202020204" pitchFamily="34" charset="0"/>
                        </a:rPr>
                        <a:t>ratio</a:t>
                      </a:r>
                      <a:endParaRPr kumimoji="1" lang="ja-JP" alt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1188118"/>
                  </a:ext>
                </a:extLst>
              </a:tr>
              <a:tr h="228341">
                <a:tc>
                  <a:txBody>
                    <a:bodyPr/>
                    <a:lstStyle/>
                    <a:p>
                      <a:r>
                        <a:rPr kumimoji="1" lang="en-US" altLang="ja-JP" sz="1600" dirty="0" smtClean="0">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39</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46</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0.25</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44054127"/>
                  </a:ext>
                </a:extLst>
              </a:tr>
              <a:tr h="228341">
                <a:tc>
                  <a:txBody>
                    <a:bodyPr/>
                    <a:lstStyle/>
                    <a:p>
                      <a:r>
                        <a:rPr kumimoji="1" lang="en-US" altLang="ja-JP" sz="1600" dirty="0" smtClean="0">
                          <a:latin typeface="Arial" panose="020B0604020202020204" pitchFamily="34" charset="0"/>
                          <a:cs typeface="Arial" panose="020B0604020202020204" pitchFamily="34" charset="0"/>
                        </a:rPr>
                        <a:t>No</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74</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28</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102</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0.55</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249619"/>
                  </a:ext>
                </a:extLst>
              </a:tr>
              <a:tr h="228341">
                <a:tc>
                  <a:txBody>
                    <a:bodyPr/>
                    <a:lstStyle/>
                    <a:p>
                      <a:r>
                        <a:rPr kumimoji="1" lang="en-US" altLang="ja-JP" sz="1600" dirty="0" smtClean="0">
                          <a:latin typeface="Arial" panose="020B0604020202020204" pitchFamily="34" charset="0"/>
                          <a:cs typeface="Arial" panose="020B0604020202020204" pitchFamily="34" charset="0"/>
                        </a:rPr>
                        <a:t>Forget</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30</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6</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36</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panose="020B0604020202020204" pitchFamily="34" charset="0"/>
                          <a:cs typeface="Arial" panose="020B0604020202020204" pitchFamily="34" charset="0"/>
                        </a:rPr>
                        <a:t>0.20</a:t>
                      </a:r>
                      <a:endParaRPr kumimoji="1" lang="ja-JP"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3655150"/>
                  </a:ext>
                </a:extLst>
              </a:tr>
            </a:tbl>
          </a:graphicData>
        </a:graphic>
      </p:graphicFrame>
      <p:graphicFrame>
        <p:nvGraphicFramePr>
          <p:cNvPr id="7" name="表 6"/>
          <p:cNvGraphicFramePr>
            <a:graphicFrameLocks noGrp="1"/>
          </p:cNvGraphicFramePr>
          <p:nvPr>
            <p:extLst/>
          </p:nvPr>
        </p:nvGraphicFramePr>
        <p:xfrm>
          <a:off x="6201295" y="4433346"/>
          <a:ext cx="5884025" cy="1851678"/>
        </p:xfrm>
        <a:graphic>
          <a:graphicData uri="http://schemas.openxmlformats.org/drawingml/2006/table">
            <a:tbl>
              <a:tblPr firstRow="1" bandRow="1">
                <a:tableStyleId>{5C22544A-7EE6-4342-B048-85BDC9FD1C3A}</a:tableStyleId>
              </a:tblPr>
              <a:tblGrid>
                <a:gridCol w="827086">
                  <a:extLst>
                    <a:ext uri="{9D8B030D-6E8A-4147-A177-3AD203B41FA5}">
                      <a16:colId xmlns:a16="http://schemas.microsoft.com/office/drawing/2014/main" xmlns="" val="3051778727"/>
                    </a:ext>
                  </a:extLst>
                </a:gridCol>
                <a:gridCol w="1283344">
                  <a:extLst>
                    <a:ext uri="{9D8B030D-6E8A-4147-A177-3AD203B41FA5}">
                      <a16:colId xmlns:a16="http://schemas.microsoft.com/office/drawing/2014/main" xmlns="" val="3156234862"/>
                    </a:ext>
                  </a:extLst>
                </a:gridCol>
                <a:gridCol w="946729">
                  <a:extLst>
                    <a:ext uri="{9D8B030D-6E8A-4147-A177-3AD203B41FA5}">
                      <a16:colId xmlns:a16="http://schemas.microsoft.com/office/drawing/2014/main" xmlns="" val="326532876"/>
                    </a:ext>
                  </a:extLst>
                </a:gridCol>
                <a:gridCol w="1120211">
                  <a:extLst>
                    <a:ext uri="{9D8B030D-6E8A-4147-A177-3AD203B41FA5}">
                      <a16:colId xmlns:a16="http://schemas.microsoft.com/office/drawing/2014/main" xmlns="" val="2354629459"/>
                    </a:ext>
                  </a:extLst>
                </a:gridCol>
                <a:gridCol w="1706655">
                  <a:extLst>
                    <a:ext uri="{9D8B030D-6E8A-4147-A177-3AD203B41FA5}">
                      <a16:colId xmlns:a16="http://schemas.microsoft.com/office/drawing/2014/main" xmlns="" val="1621430450"/>
                    </a:ext>
                  </a:extLst>
                </a:gridCol>
              </a:tblGrid>
              <a:tr h="996055">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type</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Warning</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Enter</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solidFill>
                            <a:schemeClr val="tx1"/>
                          </a:solidFill>
                          <a:latin typeface="Arial" panose="020B0604020202020204" pitchFamily="34" charset="0"/>
                          <a:cs typeface="Arial" panose="020B0604020202020204" pitchFamily="34" charset="0"/>
                        </a:rPr>
                        <a:t>Cancel</a:t>
                      </a:r>
                      <a:endParaRPr kumimoji="1" lang="ja-JP" altLang="en-US" sz="1900" dirty="0">
                        <a:solidFill>
                          <a:schemeClr val="tx1"/>
                        </a:solidFill>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900" dirty="0" smtClean="0">
                          <a:solidFill>
                            <a:schemeClr val="tx1"/>
                          </a:solidFill>
                          <a:latin typeface="Arial" panose="020B0604020202020204" pitchFamily="34" charset="0"/>
                          <a:cs typeface="Arial" panose="020B0604020202020204" pitchFamily="34" charset="0"/>
                        </a:rPr>
                        <a:t>Successful</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900" dirty="0" smtClean="0">
                          <a:solidFill>
                            <a:schemeClr val="tx1"/>
                          </a:solidFill>
                          <a:latin typeface="Arial" panose="020B0604020202020204" pitchFamily="34" charset="0"/>
                          <a:cs typeface="Arial" panose="020B0604020202020204" pitchFamily="34" charset="0"/>
                        </a:rPr>
                        <a:t>Attack ratio[%]</a:t>
                      </a: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81437391"/>
                  </a:ext>
                </a:extLst>
              </a:tr>
              <a:tr h="424027">
                <a:tc>
                  <a:txBody>
                    <a:bodyPr/>
                    <a:lstStyle/>
                    <a:p>
                      <a:pPr algn="ctr"/>
                      <a:r>
                        <a:rPr kumimoji="1" lang="en-US" altLang="ja-JP" sz="1900" dirty="0" smtClean="0">
                          <a:latin typeface="Arial" panose="020B0604020202020204" pitchFamily="34" charset="0"/>
                          <a:cs typeface="Arial" panose="020B0604020202020204" pitchFamily="34" charset="0"/>
                        </a:rPr>
                        <a:t>0</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No</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35</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2</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94.6</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51930"/>
                  </a:ext>
                </a:extLst>
              </a:tr>
              <a:tr h="424027">
                <a:tc>
                  <a:txBody>
                    <a:bodyPr/>
                    <a:lstStyle/>
                    <a:p>
                      <a:pPr algn="ctr"/>
                      <a:r>
                        <a:rPr kumimoji="1" lang="en-US" altLang="ja-JP" sz="1900" dirty="0" smtClean="0">
                          <a:latin typeface="Arial" panose="020B0604020202020204" pitchFamily="34" charset="0"/>
                          <a:cs typeface="Arial" panose="020B0604020202020204" pitchFamily="34" charset="0"/>
                        </a:rPr>
                        <a:t>1</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Yes</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30</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8</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900" dirty="0" smtClean="0">
                          <a:latin typeface="Arial" panose="020B0604020202020204" pitchFamily="34" charset="0"/>
                          <a:cs typeface="Arial" panose="020B0604020202020204" pitchFamily="34" charset="0"/>
                        </a:rPr>
                        <a:t>78.9</a:t>
                      </a:r>
                      <a:endParaRPr kumimoji="1" lang="ja-JP" altLang="en-US" sz="1900" dirty="0">
                        <a:latin typeface="Arial" panose="020B0604020202020204" pitchFamily="34" charset="0"/>
                        <a:cs typeface="Arial" panose="020B0604020202020204" pitchFamily="34" charset="0"/>
                      </a:endParaRPr>
                    </a:p>
                  </a:txBody>
                  <a:tcPr marL="134626" marR="134626" marT="67313" marB="67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29171276"/>
                  </a:ext>
                </a:extLst>
              </a:tr>
            </a:tbl>
          </a:graphicData>
        </a:graphic>
      </p:graphicFrame>
      <p:sp>
        <p:nvSpPr>
          <p:cNvPr id="8" name="フレーム 7"/>
          <p:cNvSpPr/>
          <p:nvPr/>
        </p:nvSpPr>
        <p:spPr>
          <a:xfrm>
            <a:off x="8262409" y="5801806"/>
            <a:ext cx="2159422" cy="521576"/>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スライド番号プレースホルダー 8"/>
          <p:cNvSpPr>
            <a:spLocks noGrp="1"/>
          </p:cNvSpPr>
          <p:nvPr>
            <p:ph type="sldNum" sz="quarter" idx="12"/>
          </p:nvPr>
        </p:nvSpPr>
        <p:spPr/>
        <p:txBody>
          <a:bodyPr/>
          <a:lstStyle/>
          <a:p>
            <a:fld id="{A5F7B8A1-5997-443C-9D3F-26BD16AE777D}" type="slidenum">
              <a:rPr kumimoji="1" lang="ja-JP" altLang="en-US" smtClean="0"/>
              <a:t>23</a:t>
            </a:fld>
            <a:endParaRPr kumimoji="1" lang="ja-JP" altLang="en-US"/>
          </a:p>
        </p:txBody>
      </p:sp>
    </p:spTree>
    <p:extLst>
      <p:ext uri="{BB962C8B-B14F-4D97-AF65-F5344CB8AC3E}">
        <p14:creationId xmlns:p14="http://schemas.microsoft.com/office/powerpoint/2010/main" val="4292046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右矢印 55"/>
          <p:cNvSpPr/>
          <p:nvPr/>
        </p:nvSpPr>
        <p:spPr>
          <a:xfrm>
            <a:off x="3206916" y="6043169"/>
            <a:ext cx="3582324" cy="155832"/>
          </a:xfrm>
          <a:prstGeom prst="rightArrow">
            <a:avLst>
              <a:gd name="adj1" fmla="val 50000"/>
              <a:gd name="adj2" fmla="val 1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200" y="4255956"/>
            <a:ext cx="1862582" cy="1396936"/>
          </a:xfrm>
          <a:prstGeom prst="rect">
            <a:avLst/>
          </a:prstGeom>
        </p:spPr>
      </p:pic>
      <p:sp>
        <p:nvSpPr>
          <p:cNvPr id="35" name="右矢印 34"/>
          <p:cNvSpPr/>
          <p:nvPr/>
        </p:nvSpPr>
        <p:spPr>
          <a:xfrm>
            <a:off x="7184314" y="3475721"/>
            <a:ext cx="3160333" cy="178668"/>
          </a:xfrm>
          <a:prstGeom prst="rightArrow">
            <a:avLst>
              <a:gd name="adj1" fmla="val 50000"/>
              <a:gd name="adj2" fmla="val 1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 name="タイトル 1"/>
          <p:cNvSpPr>
            <a:spLocks noGrp="1"/>
          </p:cNvSpPr>
          <p:nvPr>
            <p:ph type="title"/>
          </p:nvPr>
        </p:nvSpPr>
        <p:spPr>
          <a:xfrm>
            <a:off x="838200" y="365125"/>
            <a:ext cx="10870096" cy="1325563"/>
          </a:xfrm>
        </p:spPr>
        <p:txBody>
          <a:bodyPr>
            <a:normAutofit fontScale="90000"/>
          </a:bodyPr>
          <a:lstStyle/>
          <a:p>
            <a:r>
              <a:rPr lang="en-US" altLang="ja-JP" sz="4000" dirty="0">
                <a:latin typeface="Arial" panose="020B0604020202020204" pitchFamily="34" charset="0"/>
                <a:cs typeface="Arial" panose="020B0604020202020204" pitchFamily="34" charset="0"/>
              </a:rPr>
              <a:t>Password Reset </a:t>
            </a:r>
            <a:r>
              <a:rPr lang="en-US" altLang="ja-JP" sz="4000" dirty="0" smtClean="0">
                <a:latin typeface="Arial" panose="020B0604020202020204" pitchFamily="34" charset="0"/>
                <a:cs typeface="Arial" panose="020B0604020202020204" pitchFamily="34" charset="0"/>
              </a:rPr>
              <a:t>Man-in-the-Middle Attack (PRMitM)</a:t>
            </a:r>
            <a:r>
              <a:rPr lang="en-US" altLang="ja-JP" sz="4000" dirty="0">
                <a:latin typeface="Arial" panose="020B0604020202020204" pitchFamily="34" charset="0"/>
                <a:cs typeface="Arial" panose="020B0604020202020204" pitchFamily="34" charset="0"/>
              </a:rPr>
              <a:t/>
            </a:r>
            <a:br>
              <a:rPr lang="en-US" altLang="ja-JP" sz="4000" dirty="0">
                <a:latin typeface="Arial" panose="020B0604020202020204" pitchFamily="34" charset="0"/>
                <a:cs typeface="Arial" panose="020B0604020202020204" pitchFamily="34" charset="0"/>
              </a:rPr>
            </a:br>
            <a:r>
              <a:rPr lang="en-US" altLang="ja-JP" sz="3600" dirty="0">
                <a:latin typeface="Arial" panose="020B0604020202020204" pitchFamily="34" charset="0"/>
                <a:cs typeface="Arial" panose="020B0604020202020204" pitchFamily="34" charset="0"/>
              </a:rPr>
              <a:t>[Gelernter, IEEE Symposium on Security and Privacy 2017]</a:t>
            </a:r>
            <a:endParaRPr kumimoji="1" lang="ja-JP" altLang="en-US" sz="3600" dirty="0">
              <a:latin typeface="Arial" panose="020B0604020202020204" pitchFamily="34" charset="0"/>
              <a:cs typeface="Arial" panose="020B0604020202020204" pitchFamily="34" charset="0"/>
            </a:endParaRPr>
          </a:p>
        </p:txBody>
      </p:sp>
      <p:sp>
        <p:nvSpPr>
          <p:cNvPr id="4" name="テキスト ボックス 3"/>
          <p:cNvSpPr txBox="1"/>
          <p:nvPr/>
        </p:nvSpPr>
        <p:spPr>
          <a:xfrm>
            <a:off x="2202511" y="2079262"/>
            <a:ext cx="808876" cy="646331"/>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A</a:t>
            </a:r>
          </a:p>
          <a:p>
            <a:r>
              <a:rPr lang="en-US" altLang="ja-JP" dirty="0" smtClean="0">
                <a:latin typeface="Arial" panose="020B0604020202020204" pitchFamily="34" charset="0"/>
                <a:cs typeface="Arial" panose="020B0604020202020204" pitchFamily="34" charset="0"/>
              </a:rPr>
              <a:t>Victim</a:t>
            </a: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6524218" y="2079262"/>
            <a:ext cx="1031051" cy="646331"/>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B</a:t>
            </a:r>
            <a:endParaRPr lang="en-US" altLang="ja-JP" dirty="0">
              <a:latin typeface="Arial" panose="020B0604020202020204" pitchFamily="34" charset="0"/>
              <a:cs typeface="Arial" panose="020B0604020202020204" pitchFamily="34" charset="0"/>
            </a:endParaRPr>
          </a:p>
          <a:p>
            <a:pPr algn="ctr"/>
            <a:r>
              <a:rPr kumimoji="1" lang="en-US" altLang="ja-JP" dirty="0" smtClean="0">
                <a:latin typeface="Arial" panose="020B0604020202020204" pitchFamily="34" charset="0"/>
                <a:cs typeface="Arial" panose="020B0604020202020204" pitchFamily="34" charset="0"/>
              </a:rPr>
              <a:t>Attacker</a:t>
            </a:r>
          </a:p>
        </p:txBody>
      </p:sp>
      <p:sp>
        <p:nvSpPr>
          <p:cNvPr id="6" name="テキスト ボックス 5"/>
          <p:cNvSpPr txBox="1"/>
          <p:nvPr/>
        </p:nvSpPr>
        <p:spPr>
          <a:xfrm>
            <a:off x="9926317" y="2068908"/>
            <a:ext cx="1672317" cy="646331"/>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C</a:t>
            </a:r>
            <a:endParaRPr lang="en-US" altLang="ja-JP" dirty="0" smtClean="0">
              <a:latin typeface="Arial" panose="020B0604020202020204" pitchFamily="34" charset="0"/>
              <a:cs typeface="Arial" panose="020B0604020202020204" pitchFamily="34" charset="0"/>
            </a:endParaRPr>
          </a:p>
          <a:p>
            <a:r>
              <a:rPr kumimoji="1" lang="en-US" altLang="ja-JP" dirty="0" smtClean="0">
                <a:latin typeface="Arial" panose="020B0604020202020204" pitchFamily="34" charset="0"/>
                <a:cs typeface="Arial" panose="020B0604020202020204" pitchFamily="34" charset="0"/>
              </a:rPr>
              <a:t>Target website</a:t>
            </a:r>
          </a:p>
        </p:txBody>
      </p:sp>
      <p:sp>
        <p:nvSpPr>
          <p:cNvPr id="7" name="テキスト ボックス 6"/>
          <p:cNvSpPr txBox="1"/>
          <p:nvPr/>
        </p:nvSpPr>
        <p:spPr>
          <a:xfrm>
            <a:off x="2202511" y="3602921"/>
            <a:ext cx="954364"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User A</a:t>
            </a:r>
            <a:endParaRPr kumimoji="1" lang="ja-JP" altLang="en-US" sz="2000" dirty="0">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8564" y="2650608"/>
            <a:ext cx="1063558" cy="1070247"/>
          </a:xfrm>
          <a:prstGeom prst="rect">
            <a:avLst/>
          </a:prstGeom>
        </p:spPr>
      </p:pic>
      <p:sp>
        <p:nvSpPr>
          <p:cNvPr id="19" name="右矢印 18"/>
          <p:cNvSpPr/>
          <p:nvPr/>
        </p:nvSpPr>
        <p:spPr>
          <a:xfrm>
            <a:off x="3208091" y="3115494"/>
            <a:ext cx="3582324" cy="155832"/>
          </a:xfrm>
          <a:prstGeom prst="rightArrow">
            <a:avLst>
              <a:gd name="adj1" fmla="val 50000"/>
              <a:gd name="adj2" fmla="val 1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4" name="テキスト ボックス 23"/>
          <p:cNvSpPr txBox="1"/>
          <p:nvPr/>
        </p:nvSpPr>
        <p:spPr>
          <a:xfrm>
            <a:off x="5869657" y="2751437"/>
            <a:ext cx="856325" cy="400110"/>
          </a:xfrm>
          <a:prstGeom prst="rect">
            <a:avLst/>
          </a:prstGeom>
          <a:noFill/>
        </p:spPr>
        <p:txBody>
          <a:bodyPr wrap="none" rtlCol="0">
            <a:spAutoFit/>
          </a:bodyPr>
          <a:lstStyle/>
          <a:p>
            <a:r>
              <a:rPr lang="en-US" altLang="ja-JP" sz="2000" dirty="0" smtClean="0">
                <a:latin typeface="Arial" panose="020B0604020202020204" pitchFamily="34" charset="0"/>
                <a:cs typeface="Arial" panose="020B0604020202020204" pitchFamily="34" charset="0"/>
              </a:rPr>
              <a:t>HTTP</a:t>
            </a:r>
            <a:endParaRPr kumimoji="1" lang="ja-JP" altLang="en-US" sz="2000" dirty="0">
              <a:latin typeface="Arial" panose="020B0604020202020204" pitchFamily="34" charset="0"/>
              <a:cs typeface="Arial" panose="020B0604020202020204" pitchFamily="34" charset="0"/>
            </a:endParaRPr>
          </a:p>
        </p:txBody>
      </p:sp>
      <p:sp>
        <p:nvSpPr>
          <p:cNvPr id="37" name="右矢印 36"/>
          <p:cNvSpPr/>
          <p:nvPr/>
        </p:nvSpPr>
        <p:spPr>
          <a:xfrm flipH="1">
            <a:off x="3412800" y="4678733"/>
            <a:ext cx="6931845" cy="163161"/>
          </a:xfrm>
          <a:prstGeom prst="rightArrow">
            <a:avLst>
              <a:gd name="adj1" fmla="val 50000"/>
              <a:gd name="adj2"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8" name="角丸四角形吹き出し 37"/>
          <p:cNvSpPr/>
          <p:nvPr/>
        </p:nvSpPr>
        <p:spPr>
          <a:xfrm>
            <a:off x="1601690" y="4451712"/>
            <a:ext cx="1750150" cy="673060"/>
          </a:xfrm>
          <a:prstGeom prst="wedgeRoundRectCallout">
            <a:avLst>
              <a:gd name="adj1" fmla="val -15724"/>
              <a:gd name="adj2" fmla="val 33604"/>
              <a:gd name="adj3" fmla="val 1666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Arial" panose="020B0604020202020204" pitchFamily="34" charset="0"/>
                <a:cs typeface="Arial" panose="020B0604020202020204" pitchFamily="34" charset="0"/>
              </a:rPr>
              <a:t>Veriﬁcation code is 1234</a:t>
            </a:r>
            <a:r>
              <a:rPr lang="en-US" altLang="ja-JP" sz="2000" dirty="0">
                <a:solidFill>
                  <a:schemeClr val="tx1"/>
                </a:solidFill>
                <a:latin typeface="Arial" panose="020B0604020202020204" pitchFamily="34" charset="0"/>
                <a:cs typeface="Arial" panose="020B0604020202020204" pitchFamily="34" charset="0"/>
              </a:rPr>
              <a:t>.</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39" name="雲形吹き出し 38"/>
          <p:cNvSpPr/>
          <p:nvPr/>
        </p:nvSpPr>
        <p:spPr>
          <a:xfrm>
            <a:off x="480960" y="2254385"/>
            <a:ext cx="1762680" cy="851985"/>
          </a:xfrm>
          <a:prstGeom prst="cloudCallout">
            <a:avLst>
              <a:gd name="adj1" fmla="val 41343"/>
              <a:gd name="adj2" fmla="val 544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Resister at B</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40" name="雲形吹き出し 39"/>
          <p:cNvSpPr/>
          <p:nvPr/>
        </p:nvSpPr>
        <p:spPr>
          <a:xfrm>
            <a:off x="10344645" y="3865458"/>
            <a:ext cx="1650619" cy="650208"/>
          </a:xfrm>
          <a:prstGeom prst="cloudCallout">
            <a:avLst>
              <a:gd name="adj1" fmla="val -42286"/>
              <a:gd name="adj2" fmla="val 964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From A</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41" name="テキスト ボックス 40"/>
          <p:cNvSpPr txBox="1"/>
          <p:nvPr/>
        </p:nvSpPr>
        <p:spPr>
          <a:xfrm>
            <a:off x="9596160" y="3123395"/>
            <a:ext cx="856325" cy="400110"/>
          </a:xfrm>
          <a:prstGeom prst="rect">
            <a:avLst/>
          </a:prstGeom>
          <a:noFill/>
        </p:spPr>
        <p:txBody>
          <a:bodyPr wrap="none" rtlCol="0">
            <a:spAutoFit/>
          </a:bodyPr>
          <a:lstStyle/>
          <a:p>
            <a:r>
              <a:rPr lang="en-US" altLang="ja-JP" sz="2000" dirty="0" smtClean="0">
                <a:latin typeface="Arial" panose="020B0604020202020204" pitchFamily="34" charset="0"/>
                <a:cs typeface="Arial" panose="020B0604020202020204" pitchFamily="34" charset="0"/>
              </a:rPr>
              <a:t>HTTP</a:t>
            </a:r>
            <a:endParaRPr kumimoji="1" lang="ja-JP" altLang="en-US" sz="2000" dirty="0">
              <a:latin typeface="Arial" panose="020B0604020202020204" pitchFamily="34" charset="0"/>
              <a:cs typeface="Arial" panose="020B0604020202020204" pitchFamily="34" charset="0"/>
            </a:endParaRPr>
          </a:p>
        </p:txBody>
      </p:sp>
      <p:sp>
        <p:nvSpPr>
          <p:cNvPr id="42" name="テキスト ボックス 41"/>
          <p:cNvSpPr txBox="1"/>
          <p:nvPr/>
        </p:nvSpPr>
        <p:spPr>
          <a:xfrm>
            <a:off x="4866291" y="4264900"/>
            <a:ext cx="4325223" cy="461665"/>
          </a:xfrm>
          <a:prstGeom prst="rect">
            <a:avLst/>
          </a:prstGeom>
          <a:noFill/>
        </p:spPr>
        <p:txBody>
          <a:bodyPr wrap="none" rtlCol="0">
            <a:spAutoFit/>
          </a:bodyPr>
          <a:lstStyle/>
          <a:p>
            <a:r>
              <a:rPr lang="en-US" altLang="ja-JP" sz="2400" dirty="0" smtClean="0">
                <a:solidFill>
                  <a:srgbClr val="FF0000"/>
                </a:solidFill>
                <a:latin typeface="Arial" panose="020B0604020202020204" pitchFamily="34" charset="0"/>
                <a:cs typeface="Arial" panose="020B0604020202020204" pitchFamily="34" charset="0"/>
              </a:rPr>
              <a:t>Short Message Service (SMS)</a:t>
            </a:r>
            <a:endParaRPr kumimoji="1" lang="ja-JP" altLang="en-US" sz="2400" dirty="0">
              <a:solidFill>
                <a:srgbClr val="FF0000"/>
              </a:solidFill>
              <a:latin typeface="Arial" panose="020B0604020202020204" pitchFamily="34" charset="0"/>
              <a:cs typeface="Arial" panose="020B0604020202020204" pitchFamily="34" charset="0"/>
            </a:endParaRPr>
          </a:p>
        </p:txBody>
      </p:sp>
      <p:sp>
        <p:nvSpPr>
          <p:cNvPr id="44" name="雲形吹き出し 43"/>
          <p:cNvSpPr/>
          <p:nvPr/>
        </p:nvSpPr>
        <p:spPr>
          <a:xfrm>
            <a:off x="55488" y="3299085"/>
            <a:ext cx="1645002" cy="762459"/>
          </a:xfrm>
          <a:prstGeom prst="cloudCallout">
            <a:avLst>
              <a:gd name="adj1" fmla="val 5008"/>
              <a:gd name="adj2" fmla="val 808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From B</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46" name="テキスト ボックス 45"/>
          <p:cNvSpPr txBox="1"/>
          <p:nvPr/>
        </p:nvSpPr>
        <p:spPr>
          <a:xfrm>
            <a:off x="400807" y="5157324"/>
            <a:ext cx="954364" cy="400110"/>
          </a:xfrm>
          <a:prstGeom prst="rect">
            <a:avLst/>
          </a:prstGeom>
          <a:noFill/>
        </p:spPr>
        <p:txBody>
          <a:bodyPr wrap="none" rtlCol="0">
            <a:spAutoFit/>
          </a:bodyPr>
          <a:lstStyle/>
          <a:p>
            <a:r>
              <a:rPr lang="en-US" altLang="ja-JP" sz="2000" dirty="0">
                <a:latin typeface="Arial" panose="020B0604020202020204" pitchFamily="34" charset="0"/>
                <a:cs typeface="Arial" panose="020B0604020202020204" pitchFamily="34" charset="0"/>
              </a:rPr>
              <a:t>User A</a:t>
            </a:r>
            <a:endParaRPr lang="ja-JP" altLang="en-US" sz="2000" dirty="0">
              <a:latin typeface="Arial" panose="020B0604020202020204" pitchFamily="34" charset="0"/>
              <a:cs typeface="Arial" panose="020B0604020202020204" pitchFamily="34" charset="0"/>
            </a:endParaRPr>
          </a:p>
        </p:txBody>
      </p:sp>
      <p:pic>
        <p:nvPicPr>
          <p:cNvPr id="47" name="図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15" y="4222004"/>
            <a:ext cx="985286" cy="991482"/>
          </a:xfrm>
          <a:prstGeom prst="rect">
            <a:avLst/>
          </a:prstGeom>
        </p:spPr>
      </p:pic>
      <p:grpSp>
        <p:nvGrpSpPr>
          <p:cNvPr id="26" name="グループ化 25"/>
          <p:cNvGrpSpPr/>
          <p:nvPr/>
        </p:nvGrpSpPr>
        <p:grpSpPr>
          <a:xfrm>
            <a:off x="3765152" y="5091241"/>
            <a:ext cx="1880102" cy="1615361"/>
            <a:chOff x="4364590" y="5106113"/>
            <a:chExt cx="1880102" cy="1615361"/>
          </a:xfrm>
        </p:grpSpPr>
        <p:grpSp>
          <p:nvGrpSpPr>
            <p:cNvPr id="53" name="グループ化 52"/>
            <p:cNvGrpSpPr/>
            <p:nvPr/>
          </p:nvGrpSpPr>
          <p:grpSpPr>
            <a:xfrm>
              <a:off x="4364590" y="5106113"/>
              <a:ext cx="1880102" cy="1615361"/>
              <a:chOff x="6026306" y="2651175"/>
              <a:chExt cx="1263895" cy="1455348"/>
            </a:xfrm>
          </p:grpSpPr>
          <p:sp>
            <p:nvSpPr>
              <p:cNvPr id="48" name="正方形/長方形 47"/>
              <p:cNvSpPr/>
              <p:nvPr/>
            </p:nvSpPr>
            <p:spPr>
              <a:xfrm>
                <a:off x="6047582" y="2651175"/>
                <a:ext cx="1242619" cy="1455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0" name="テキスト ボックス 49"/>
              <p:cNvSpPr txBox="1"/>
              <p:nvPr/>
            </p:nvSpPr>
            <p:spPr>
              <a:xfrm>
                <a:off x="6026306" y="3077011"/>
                <a:ext cx="1125247" cy="415934"/>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Enter code</a:t>
                </a:r>
                <a:endParaRPr kumimoji="1" lang="ja-JP" altLang="en-US" sz="2400" dirty="0">
                  <a:latin typeface="Arial" panose="020B0604020202020204" pitchFamily="34" charset="0"/>
                  <a:cs typeface="Arial" panose="020B0604020202020204" pitchFamily="34" charset="0"/>
                </a:endParaRPr>
              </a:p>
            </p:txBody>
          </p:sp>
          <p:sp>
            <p:nvSpPr>
              <p:cNvPr id="51" name="角丸四角形 50"/>
              <p:cNvSpPr/>
              <p:nvPr/>
            </p:nvSpPr>
            <p:spPr>
              <a:xfrm>
                <a:off x="6135639" y="3555286"/>
                <a:ext cx="1093516" cy="3873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2" name="テキスト ボックス 51"/>
              <p:cNvSpPr txBox="1"/>
              <p:nvPr/>
            </p:nvSpPr>
            <p:spPr>
              <a:xfrm>
                <a:off x="6135639" y="3526111"/>
                <a:ext cx="1082644" cy="415934"/>
              </a:xfrm>
              <a:prstGeom prst="rect">
                <a:avLst/>
              </a:prstGeom>
              <a:noFill/>
            </p:spPr>
            <p:txBody>
              <a:bodyPr wrap="square" rtlCol="0">
                <a:spAutoFit/>
              </a:bodyPr>
              <a:lstStyle/>
              <a:p>
                <a:r>
                  <a:rPr lang="en-US" altLang="ja-JP" sz="2400" dirty="0" smtClean="0">
                    <a:latin typeface="Arial" panose="020B0604020202020204" pitchFamily="34" charset="0"/>
                    <a:cs typeface="Arial" panose="020B0604020202020204" pitchFamily="34" charset="0"/>
                  </a:rPr>
                  <a:t>1234</a:t>
                </a:r>
                <a:endParaRPr lang="ja-JP" altLang="en-US" sz="2400" dirty="0">
                  <a:latin typeface="Arial" panose="020B0604020202020204" pitchFamily="34" charset="0"/>
                  <a:cs typeface="Arial" panose="020B0604020202020204" pitchFamily="34" charset="0"/>
                </a:endParaRPr>
              </a:p>
            </p:txBody>
          </p:sp>
        </p:grpSp>
        <p:sp>
          <p:nvSpPr>
            <p:cNvPr id="55" name="テキスト ボックス 54"/>
            <p:cNvSpPr txBox="1"/>
            <p:nvPr/>
          </p:nvSpPr>
          <p:spPr>
            <a:xfrm>
              <a:off x="4544565" y="5108537"/>
              <a:ext cx="1519968" cy="461665"/>
            </a:xfrm>
            <a:prstGeom prst="rect">
              <a:avLst/>
            </a:prstGeom>
            <a:noFill/>
          </p:spPr>
          <p:txBody>
            <a:bodyPr wrap="none" rtlCol="0">
              <a:spAutoFit/>
            </a:bodyPr>
            <a:lstStyle/>
            <a:p>
              <a:r>
                <a:rPr lang="en-US" altLang="ja-JP" sz="2400" dirty="0">
                  <a:latin typeface="Arial" panose="020B0604020202020204" pitchFamily="34" charset="0"/>
                  <a:cs typeface="Arial" panose="020B0604020202020204" pitchFamily="34" charset="0"/>
                </a:rPr>
                <a:t>Sign up B</a:t>
              </a:r>
              <a:endParaRPr lang="ja-JP" altLang="en-US" sz="2400" dirty="0">
                <a:latin typeface="Arial" panose="020B0604020202020204" pitchFamily="34" charset="0"/>
                <a:cs typeface="Arial" panose="020B0604020202020204" pitchFamily="34" charset="0"/>
              </a:endParaRPr>
            </a:p>
          </p:txBody>
        </p:sp>
      </p:grpSp>
      <p:sp>
        <p:nvSpPr>
          <p:cNvPr id="57" name="テキスト ボックス 56"/>
          <p:cNvSpPr txBox="1"/>
          <p:nvPr/>
        </p:nvSpPr>
        <p:spPr>
          <a:xfrm>
            <a:off x="5849097" y="5699639"/>
            <a:ext cx="856325" cy="400110"/>
          </a:xfrm>
          <a:prstGeom prst="rect">
            <a:avLst/>
          </a:prstGeom>
          <a:noFill/>
        </p:spPr>
        <p:txBody>
          <a:bodyPr wrap="none" rtlCol="0">
            <a:spAutoFit/>
          </a:bodyPr>
          <a:lstStyle/>
          <a:p>
            <a:r>
              <a:rPr lang="en-US" altLang="ja-JP" sz="2000" dirty="0" smtClean="0">
                <a:latin typeface="Arial" panose="020B0604020202020204" pitchFamily="34" charset="0"/>
                <a:cs typeface="Arial" panose="020B0604020202020204" pitchFamily="34" charset="0"/>
              </a:rPr>
              <a:t>HTTP</a:t>
            </a:r>
            <a:endParaRPr kumimoji="1" lang="ja-JP" altLang="en-US" sz="2000" dirty="0">
              <a:latin typeface="Arial" panose="020B0604020202020204" pitchFamily="34" charset="0"/>
              <a:cs typeface="Arial" panose="020B0604020202020204" pitchFamily="34" charset="0"/>
            </a:endParaRPr>
          </a:p>
        </p:txBody>
      </p:sp>
      <p:sp>
        <p:nvSpPr>
          <p:cNvPr id="3" name="AutoShape 2" descr="ããã¯ã­ãã®ç»åæ¤ç´¢çµæ"/>
          <p:cNvSpPr>
            <a:spLocks noChangeAspect="1" noChangeArrowheads="1"/>
          </p:cNvSpPr>
          <p:nvPr/>
        </p:nvSpPr>
        <p:spPr bwMode="auto">
          <a:xfrm>
            <a:off x="356756" y="14537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264" y="5531950"/>
            <a:ext cx="1090593" cy="1090593"/>
          </a:xfrm>
          <a:prstGeom prst="rect">
            <a:avLst/>
          </a:prstGeom>
        </p:spPr>
      </p:pic>
      <p:sp>
        <p:nvSpPr>
          <p:cNvPr id="20" name="テキスト ボックス 19"/>
          <p:cNvSpPr txBox="1"/>
          <p:nvPr/>
        </p:nvSpPr>
        <p:spPr>
          <a:xfrm>
            <a:off x="6606225" y="5053626"/>
            <a:ext cx="1792670"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Take over A</a:t>
            </a:r>
            <a:endParaRPr kumimoji="1" lang="ja-JP" altLang="en-US" sz="2400" dirty="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a:lstStyle/>
          <a:p>
            <a:fld id="{A5F7B8A1-5997-443C-9D3F-26BD16AE777D}" type="slidenum">
              <a:rPr kumimoji="1" lang="ja-JP" altLang="en-US" smtClean="0">
                <a:latin typeface="Arial" panose="020B0604020202020204" pitchFamily="34" charset="0"/>
                <a:cs typeface="Arial" panose="020B0604020202020204" pitchFamily="34" charset="0"/>
              </a:rPr>
              <a:t>24</a:t>
            </a:fld>
            <a:endParaRPr kumimoji="1" lang="ja-JP" altLang="en-US" dirty="0">
              <a:latin typeface="Arial" panose="020B0604020202020204" pitchFamily="34" charset="0"/>
              <a:cs typeface="Arial" panose="020B0604020202020204" pitchFamily="34" charset="0"/>
            </a:endParaRPr>
          </a:p>
        </p:txBody>
      </p:sp>
      <p:sp>
        <p:nvSpPr>
          <p:cNvPr id="25" name="四角形吹き出し 24"/>
          <p:cNvSpPr/>
          <p:nvPr/>
        </p:nvSpPr>
        <p:spPr>
          <a:xfrm>
            <a:off x="10684347" y="2850277"/>
            <a:ext cx="1400973" cy="762594"/>
          </a:xfrm>
          <a:prstGeom prst="wedgeRectCallout">
            <a:avLst>
              <a:gd name="adj1" fmla="val -35796"/>
              <a:gd name="adj2" fmla="val -70504"/>
            </a:avLst>
          </a:prstGeom>
          <a:solidFill>
            <a:schemeClr val="bg1">
              <a:lumMod val="75000"/>
              <a:alpha val="5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Victim A has an account</a:t>
            </a:r>
            <a:endParaRPr kumimoji="1" lang="ja-JP" altLang="en-US" dirty="0">
              <a:solidFill>
                <a:schemeClr val="tx1"/>
              </a:solidFill>
              <a:latin typeface="Arial" panose="020B0604020202020204" pitchFamily="34" charset="0"/>
              <a:cs typeface="Arial" panose="020B0604020202020204" pitchFamily="34" charset="0"/>
            </a:endParaRPr>
          </a:p>
        </p:txBody>
      </p:sp>
      <p:graphicFrame>
        <p:nvGraphicFramePr>
          <p:cNvPr id="54" name="Object 10"/>
          <p:cNvGraphicFramePr>
            <a:graphicFrameLocks noChangeAspect="1"/>
          </p:cNvGraphicFramePr>
          <p:nvPr>
            <p:extLst>
              <p:ext uri="{D42A27DB-BD31-4B8C-83A1-F6EECF244321}">
                <p14:modId xmlns:p14="http://schemas.microsoft.com/office/powerpoint/2010/main" val="3978785831"/>
              </p:ext>
            </p:extLst>
          </p:nvPr>
        </p:nvGraphicFramePr>
        <p:xfrm>
          <a:off x="6780157" y="2889837"/>
          <a:ext cx="497493" cy="739720"/>
        </p:xfrm>
        <a:graphic>
          <a:graphicData uri="http://schemas.openxmlformats.org/presentationml/2006/ole">
            <mc:AlternateContent xmlns:mc="http://schemas.openxmlformats.org/markup-compatibility/2006">
              <mc:Choice xmlns:v="urn:schemas-microsoft-com:vml" Requires="v">
                <p:oleObj spid="_x0000_s3146" name="VISIO" r:id="rId7" imgW="1432560" imgH="2130552" progId="Visio.Drawing.6">
                  <p:embed/>
                </p:oleObj>
              </mc:Choice>
              <mc:Fallback>
                <p:oleObj name="VISIO" r:id="rId7" imgW="1432560" imgH="2130552" progId="Visio.Drawing.6">
                  <p:embed/>
                  <p:pic>
                    <p:nvPicPr>
                      <p:cNvPr id="5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0157" y="2889837"/>
                        <a:ext cx="497493" cy="739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59" name="グループ化 58"/>
          <p:cNvGrpSpPr/>
          <p:nvPr/>
        </p:nvGrpSpPr>
        <p:grpSpPr>
          <a:xfrm>
            <a:off x="3268953" y="1816221"/>
            <a:ext cx="2608742" cy="2274490"/>
            <a:chOff x="4582886" y="2626711"/>
            <a:chExt cx="1242619" cy="1430165"/>
          </a:xfrm>
          <a:solidFill>
            <a:schemeClr val="accent6">
              <a:lumMod val="40000"/>
              <a:lumOff val="60000"/>
            </a:schemeClr>
          </a:solidFill>
        </p:grpSpPr>
        <p:sp>
          <p:nvSpPr>
            <p:cNvPr id="60" name="角丸四角形 59"/>
            <p:cNvSpPr/>
            <p:nvPr/>
          </p:nvSpPr>
          <p:spPr>
            <a:xfrm>
              <a:off x="4644458" y="3765948"/>
              <a:ext cx="1134863" cy="1588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1" name="正方形/長方形 60"/>
            <p:cNvSpPr/>
            <p:nvPr/>
          </p:nvSpPr>
          <p:spPr>
            <a:xfrm>
              <a:off x="4582886" y="2626711"/>
              <a:ext cx="1242619" cy="14301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62" name="テキスト ボックス 61"/>
            <p:cNvSpPr txBox="1"/>
            <p:nvPr/>
          </p:nvSpPr>
          <p:spPr>
            <a:xfrm>
              <a:off x="4828852" y="2645681"/>
              <a:ext cx="717454"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Sign up </a:t>
              </a:r>
              <a:endParaRPr kumimoji="1" lang="ja-JP" altLang="en-US" sz="2400" dirty="0">
                <a:latin typeface="Arial" panose="020B0604020202020204" pitchFamily="34" charset="0"/>
                <a:cs typeface="Arial" panose="020B0604020202020204" pitchFamily="34" charset="0"/>
              </a:endParaRPr>
            </a:p>
          </p:txBody>
        </p:sp>
        <p:sp>
          <p:nvSpPr>
            <p:cNvPr id="63" name="テキスト ボックス 62"/>
            <p:cNvSpPr txBox="1"/>
            <p:nvPr/>
          </p:nvSpPr>
          <p:spPr>
            <a:xfrm>
              <a:off x="4603929" y="2954482"/>
              <a:ext cx="63319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Name</a:t>
              </a:r>
              <a:endParaRPr kumimoji="1" lang="ja-JP" altLang="en-US" sz="2400" dirty="0">
                <a:latin typeface="Arial" panose="020B0604020202020204" pitchFamily="34" charset="0"/>
                <a:cs typeface="Arial" panose="020B0604020202020204" pitchFamily="34" charset="0"/>
              </a:endParaRPr>
            </a:p>
          </p:txBody>
        </p:sp>
        <p:sp>
          <p:nvSpPr>
            <p:cNvPr id="64" name="テキスト ボックス 63"/>
            <p:cNvSpPr txBox="1"/>
            <p:nvPr/>
          </p:nvSpPr>
          <p:spPr>
            <a:xfrm>
              <a:off x="4595157" y="3221537"/>
              <a:ext cx="83904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Password</a:t>
              </a:r>
              <a:endParaRPr kumimoji="1" lang="ja-JP" altLang="en-US" sz="2400" dirty="0">
                <a:latin typeface="Arial" panose="020B0604020202020204" pitchFamily="34" charset="0"/>
                <a:cs typeface="Arial" panose="020B0604020202020204" pitchFamily="34" charset="0"/>
              </a:endParaRPr>
            </a:p>
          </p:txBody>
        </p:sp>
        <p:sp>
          <p:nvSpPr>
            <p:cNvPr id="65" name="テキスト ボックス 64"/>
            <p:cNvSpPr txBox="1"/>
            <p:nvPr/>
          </p:nvSpPr>
          <p:spPr>
            <a:xfrm>
              <a:off x="4603929" y="3470676"/>
              <a:ext cx="35332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Tell</a:t>
              </a:r>
              <a:endParaRPr kumimoji="1" lang="ja-JP" altLang="en-US" sz="2400" dirty="0">
                <a:latin typeface="Arial" panose="020B0604020202020204" pitchFamily="34" charset="0"/>
                <a:cs typeface="Arial" panose="020B0604020202020204" pitchFamily="34" charset="0"/>
              </a:endParaRPr>
            </a:p>
          </p:txBody>
        </p:sp>
        <p:sp>
          <p:nvSpPr>
            <p:cNvPr id="66" name="角丸四角形 65"/>
            <p:cNvSpPr/>
            <p:nvPr/>
          </p:nvSpPr>
          <p:spPr>
            <a:xfrm>
              <a:off x="5195539" y="3025327"/>
              <a:ext cx="576384" cy="16271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Arial" panose="020B0604020202020204" pitchFamily="34" charset="0"/>
                  <a:cs typeface="Arial" panose="020B0604020202020204" pitchFamily="34" charset="0"/>
                </a:rPr>
                <a:t>A</a:t>
              </a:r>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67" name="角丸四角形 66"/>
            <p:cNvSpPr/>
            <p:nvPr/>
          </p:nvSpPr>
          <p:spPr>
            <a:xfrm>
              <a:off x="5357644" y="3301207"/>
              <a:ext cx="421677" cy="1588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Times" pitchFamily="18" charset="0"/>
                </a:rPr>
                <a:t>**</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68" name="テキスト ボックス 67"/>
            <p:cNvSpPr txBox="1"/>
            <p:nvPr/>
          </p:nvSpPr>
          <p:spPr>
            <a:xfrm>
              <a:off x="4655630" y="3746014"/>
              <a:ext cx="1001616" cy="290288"/>
            </a:xfrm>
            <a:prstGeom prst="rect">
              <a:avLst/>
            </a:prstGeom>
            <a:grpFill/>
          </p:spPr>
          <p:txBody>
            <a:bodyPr wrap="square" rtlCol="0">
              <a:spAutoFit/>
            </a:bodyPr>
            <a:lstStyle/>
            <a:p>
              <a:r>
                <a:rPr lang="en-US" altLang="ja-JP" sz="2400" dirty="0" smtClean="0">
                  <a:latin typeface="Arial" panose="020B0604020202020204" pitchFamily="34" charset="0"/>
                  <a:cs typeface="Arial" panose="020B0604020202020204" pitchFamily="34" charset="0"/>
                </a:rPr>
                <a:t>080 - 11 - 22</a:t>
              </a:r>
              <a:endParaRPr lang="ja-JP" altLang="en-US" sz="2400" dirty="0">
                <a:latin typeface="Arial" panose="020B0604020202020204" pitchFamily="34" charset="0"/>
                <a:cs typeface="Arial" panose="020B0604020202020204" pitchFamily="34" charset="0"/>
              </a:endParaRPr>
            </a:p>
          </p:txBody>
        </p:sp>
        <p:sp>
          <p:nvSpPr>
            <p:cNvPr id="69" name="角丸四角形 68"/>
            <p:cNvSpPr/>
            <p:nvPr/>
          </p:nvSpPr>
          <p:spPr>
            <a:xfrm>
              <a:off x="4628295" y="3738032"/>
              <a:ext cx="1098288" cy="265376"/>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grpSp>
      <p:grpSp>
        <p:nvGrpSpPr>
          <p:cNvPr id="74" name="グループ化 73"/>
          <p:cNvGrpSpPr/>
          <p:nvPr/>
        </p:nvGrpSpPr>
        <p:grpSpPr>
          <a:xfrm>
            <a:off x="7518220" y="1792031"/>
            <a:ext cx="2090265" cy="2273910"/>
            <a:chOff x="7412963" y="2845539"/>
            <a:chExt cx="2090265" cy="2273910"/>
          </a:xfrm>
        </p:grpSpPr>
        <p:grpSp>
          <p:nvGrpSpPr>
            <p:cNvPr id="75" name="グループ化 74"/>
            <p:cNvGrpSpPr/>
            <p:nvPr/>
          </p:nvGrpSpPr>
          <p:grpSpPr>
            <a:xfrm>
              <a:off x="7412963" y="2845539"/>
              <a:ext cx="2090265" cy="2273910"/>
              <a:chOff x="5950150" y="3572369"/>
              <a:chExt cx="1242619" cy="1455348"/>
            </a:xfrm>
            <a:solidFill>
              <a:schemeClr val="accent2">
                <a:lumMod val="60000"/>
                <a:lumOff val="40000"/>
              </a:schemeClr>
            </a:solidFill>
          </p:grpSpPr>
          <p:sp>
            <p:nvSpPr>
              <p:cNvPr id="78" name="正方形/長方形 77"/>
              <p:cNvSpPr/>
              <p:nvPr/>
            </p:nvSpPr>
            <p:spPr>
              <a:xfrm>
                <a:off x="5950150" y="3572369"/>
                <a:ext cx="1242619" cy="14553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9" name="テキスト ボックス 78"/>
              <p:cNvSpPr txBox="1"/>
              <p:nvPr/>
            </p:nvSpPr>
            <p:spPr>
              <a:xfrm>
                <a:off x="6009216" y="3588690"/>
                <a:ext cx="1038471" cy="531855"/>
              </a:xfrm>
              <a:prstGeom prst="rect">
                <a:avLst/>
              </a:prstGeom>
              <a:grpFill/>
            </p:spPr>
            <p:txBody>
              <a:bodyPr wrap="none" rtlCol="0">
                <a:spAutoFit/>
              </a:bodyPr>
              <a:lstStyle/>
              <a:p>
                <a:pPr algn="ctr"/>
                <a:r>
                  <a:rPr lang="en-US" altLang="ja-JP" sz="2400" dirty="0" smtClean="0">
                    <a:latin typeface="Arial" panose="020B0604020202020204" pitchFamily="34" charset="0"/>
                    <a:cs typeface="Arial" panose="020B0604020202020204" pitchFamily="34" charset="0"/>
                  </a:rPr>
                  <a:t>Password </a:t>
                </a:r>
              </a:p>
              <a:p>
                <a:pPr algn="ctr"/>
                <a:r>
                  <a:rPr lang="en-US" altLang="ja-JP" sz="2400" dirty="0" smtClean="0">
                    <a:latin typeface="Arial" panose="020B0604020202020204" pitchFamily="34" charset="0"/>
                    <a:cs typeface="Arial" panose="020B0604020202020204" pitchFamily="34" charset="0"/>
                  </a:rPr>
                  <a:t>reset</a:t>
                </a:r>
                <a:endParaRPr kumimoji="1" lang="ja-JP" altLang="en-US" sz="2400" dirty="0">
                  <a:latin typeface="Arial" panose="020B0604020202020204" pitchFamily="34" charset="0"/>
                  <a:cs typeface="Arial" panose="020B0604020202020204" pitchFamily="34" charset="0"/>
                </a:endParaRPr>
              </a:p>
            </p:txBody>
          </p:sp>
          <p:sp>
            <p:nvSpPr>
              <p:cNvPr id="80" name="テキスト ボックス 79"/>
              <p:cNvSpPr txBox="1"/>
              <p:nvPr/>
            </p:nvSpPr>
            <p:spPr>
              <a:xfrm>
                <a:off x="5982878" y="4186253"/>
                <a:ext cx="414403" cy="295475"/>
              </a:xfrm>
              <a:prstGeom prst="rect">
                <a:avLst/>
              </a:prstGeom>
              <a:grpFill/>
            </p:spPr>
            <p:txBody>
              <a:bodyPr wrap="none" rtlCol="0">
                <a:spAutoFit/>
              </a:bodyPr>
              <a:lstStyle/>
              <a:p>
                <a:r>
                  <a:rPr lang="en-US" altLang="ja-JP" sz="2400" dirty="0" smtClean="0">
                    <a:latin typeface="Arial" panose="020B0604020202020204" pitchFamily="34" charset="0"/>
                    <a:cs typeface="Arial" panose="020B0604020202020204" pitchFamily="34" charset="0"/>
                  </a:rPr>
                  <a:t>Tell</a:t>
                </a:r>
                <a:endParaRPr kumimoji="1" lang="ja-JP" altLang="en-US" sz="2400" dirty="0">
                  <a:latin typeface="Arial" panose="020B0604020202020204" pitchFamily="34" charset="0"/>
                  <a:cs typeface="Arial" panose="020B0604020202020204" pitchFamily="34" charset="0"/>
                </a:endParaRPr>
              </a:p>
            </p:txBody>
          </p:sp>
        </p:grpSp>
        <p:sp>
          <p:nvSpPr>
            <p:cNvPr id="76" name="テキスト ボックス 75"/>
            <p:cNvSpPr txBox="1"/>
            <p:nvPr/>
          </p:nvSpPr>
          <p:spPr>
            <a:xfrm>
              <a:off x="7520801" y="4587781"/>
              <a:ext cx="1941534" cy="461665"/>
            </a:xfrm>
            <a:prstGeom prst="rect">
              <a:avLst/>
            </a:prstGeom>
            <a:solidFill>
              <a:schemeClr val="accent2">
                <a:lumMod val="60000"/>
                <a:lumOff val="40000"/>
              </a:schemeClr>
            </a:solidFill>
          </p:spPr>
          <p:txBody>
            <a:bodyPr wrap="square" rtlCol="0">
              <a:spAutoFit/>
            </a:bodyPr>
            <a:lstStyle/>
            <a:p>
              <a:r>
                <a:rPr lang="en-US" altLang="ja-JP" sz="2400" dirty="0" smtClean="0">
                  <a:latin typeface="Arial" panose="020B0604020202020204" pitchFamily="34" charset="0"/>
                  <a:cs typeface="Arial" panose="020B0604020202020204" pitchFamily="34" charset="0"/>
                </a:rPr>
                <a:t>080 - 11 - 22</a:t>
              </a:r>
              <a:endParaRPr lang="ja-JP" altLang="en-US" sz="2400" dirty="0">
                <a:latin typeface="Arial" panose="020B0604020202020204" pitchFamily="34" charset="0"/>
                <a:cs typeface="Arial" panose="020B0604020202020204" pitchFamily="34" charset="0"/>
              </a:endParaRPr>
            </a:p>
          </p:txBody>
        </p:sp>
        <p:sp>
          <p:nvSpPr>
            <p:cNvPr id="77" name="角丸四角形 76"/>
            <p:cNvSpPr/>
            <p:nvPr/>
          </p:nvSpPr>
          <p:spPr>
            <a:xfrm>
              <a:off x="7487328" y="4585050"/>
              <a:ext cx="1941534" cy="428542"/>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grpSp>
      <p:graphicFrame>
        <p:nvGraphicFramePr>
          <p:cNvPr id="70" name="Object 10"/>
          <p:cNvGraphicFramePr>
            <a:graphicFrameLocks noChangeAspect="1"/>
          </p:cNvGraphicFramePr>
          <p:nvPr>
            <p:extLst>
              <p:ext uri="{D42A27DB-BD31-4B8C-83A1-F6EECF244321}">
                <p14:modId xmlns:p14="http://schemas.microsoft.com/office/powerpoint/2010/main" val="4111730031"/>
              </p:ext>
            </p:extLst>
          </p:nvPr>
        </p:nvGraphicFramePr>
        <p:xfrm>
          <a:off x="10378120" y="3137852"/>
          <a:ext cx="497493" cy="739720"/>
        </p:xfrm>
        <a:graphic>
          <a:graphicData uri="http://schemas.openxmlformats.org/presentationml/2006/ole">
            <mc:AlternateContent xmlns:mc="http://schemas.openxmlformats.org/markup-compatibility/2006">
              <mc:Choice xmlns:v="urn:schemas-microsoft-com:vml" Requires="v">
                <p:oleObj spid="_x0000_s3147" name="VISIO" r:id="rId9" imgW="1432560" imgH="2130552" progId="Visio.Drawing.6">
                  <p:embed/>
                </p:oleObj>
              </mc:Choice>
              <mc:Fallback>
                <p:oleObj name="VISIO" r:id="rId9" imgW="1432560" imgH="2130552" progId="Visio.Drawing.6">
                  <p:embed/>
                  <p:pic>
                    <p:nvPicPr>
                      <p:cNvPr id="7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8120" y="3137852"/>
                        <a:ext cx="497493" cy="739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4000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Arial" panose="020B0604020202020204" pitchFamily="34" charset="0"/>
                <a:cs typeface="Arial" panose="020B0604020202020204" pitchFamily="34" charset="0"/>
              </a:rPr>
              <a:t>However, we have two SMSs</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sz="half" idx="1"/>
          </p:nvPr>
        </p:nvSpPr>
        <p:spPr/>
        <p:txBody>
          <a:bodyPr/>
          <a:lstStyle/>
          <a:p>
            <a:r>
              <a:rPr lang="en-US" altLang="ja-JP" dirty="0">
                <a:latin typeface="Arial" panose="020B0604020202020204" pitchFamily="34" charset="0"/>
                <a:cs typeface="Arial" panose="020B0604020202020204" pitchFamily="34" charset="0"/>
              </a:rPr>
              <a:t>U</a:t>
            </a:r>
            <a:r>
              <a:rPr lang="en-US" altLang="ja-JP" dirty="0" smtClean="0">
                <a:latin typeface="Arial" panose="020B0604020202020204" pitchFamily="34" charset="0"/>
                <a:cs typeface="Arial" panose="020B0604020202020204" pitchFamily="34" charset="0"/>
              </a:rPr>
              <a:t>ser </a:t>
            </a:r>
            <a:r>
              <a:rPr lang="en-US" altLang="ja-JP" dirty="0">
                <a:latin typeface="Arial" panose="020B0604020202020204" pitchFamily="34" charset="0"/>
                <a:cs typeface="Arial" panose="020B0604020202020204" pitchFamily="34" charset="0"/>
              </a:rPr>
              <a:t>R</a:t>
            </a:r>
            <a:r>
              <a:rPr lang="en-US" altLang="ja-JP" dirty="0" smtClean="0">
                <a:latin typeface="Arial" panose="020B0604020202020204" pitchFamily="34" charset="0"/>
                <a:cs typeface="Arial" panose="020B0604020202020204" pitchFamily="34" charset="0"/>
              </a:rPr>
              <a:t>egistration</a:t>
            </a:r>
            <a:endParaRPr lang="en-US" altLang="ja-JP" dirty="0"/>
          </a:p>
          <a:p>
            <a:endParaRPr kumimoji="1" lang="ja-JP" altLang="en-US" dirty="0"/>
          </a:p>
        </p:txBody>
      </p:sp>
      <p:sp>
        <p:nvSpPr>
          <p:cNvPr id="4" name="コンテンツ プレースホルダー 3"/>
          <p:cNvSpPr>
            <a:spLocks noGrp="1"/>
          </p:cNvSpPr>
          <p:nvPr>
            <p:ph sz="half" idx="2"/>
          </p:nvPr>
        </p:nvSpPr>
        <p:spPr/>
        <p:txBody>
          <a:bodyPr/>
          <a:lstStyle/>
          <a:p>
            <a:r>
              <a:rPr kumimoji="1" lang="en-US" altLang="ja-JP" dirty="0" smtClean="0">
                <a:latin typeface="Arial" panose="020B0604020202020204" pitchFamily="34" charset="0"/>
                <a:cs typeface="Arial" panose="020B0604020202020204" pitchFamily="34" charset="0"/>
              </a:rPr>
              <a:t>Password Reset</a:t>
            </a:r>
            <a:endParaRPr kumimoji="1" lang="ja-JP" altLang="en-US" dirty="0">
              <a:latin typeface="Arial" panose="020B0604020202020204" pitchFamily="34" charset="0"/>
              <a:cs typeface="Arial" panose="020B0604020202020204" pitchFamily="34" charset="0"/>
            </a:endParaRPr>
          </a:p>
        </p:txBody>
      </p:sp>
      <p:grpSp>
        <p:nvGrpSpPr>
          <p:cNvPr id="5" name="グループ化 4"/>
          <p:cNvGrpSpPr/>
          <p:nvPr/>
        </p:nvGrpSpPr>
        <p:grpSpPr>
          <a:xfrm>
            <a:off x="1778201" y="2805672"/>
            <a:ext cx="2608742" cy="2274490"/>
            <a:chOff x="4582886" y="2626711"/>
            <a:chExt cx="1242619" cy="1430165"/>
          </a:xfrm>
          <a:solidFill>
            <a:schemeClr val="accent6">
              <a:lumMod val="40000"/>
              <a:lumOff val="60000"/>
            </a:schemeClr>
          </a:solidFill>
        </p:grpSpPr>
        <p:sp>
          <p:nvSpPr>
            <p:cNvPr id="6" name="角丸四角形 5"/>
            <p:cNvSpPr/>
            <p:nvPr/>
          </p:nvSpPr>
          <p:spPr>
            <a:xfrm>
              <a:off x="4644458" y="3765948"/>
              <a:ext cx="1134863" cy="1588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4582886" y="2626711"/>
              <a:ext cx="1242619" cy="14301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8" name="テキスト ボックス 7"/>
            <p:cNvSpPr txBox="1"/>
            <p:nvPr/>
          </p:nvSpPr>
          <p:spPr>
            <a:xfrm>
              <a:off x="4853163" y="2635337"/>
              <a:ext cx="717454"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Sign up </a:t>
              </a:r>
              <a:endParaRPr kumimoji="1" lang="ja-JP" altLang="en-US" sz="2400" dirty="0">
                <a:latin typeface="Arial" panose="020B0604020202020204" pitchFamily="34" charset="0"/>
                <a:cs typeface="Arial" panose="020B0604020202020204" pitchFamily="34" charset="0"/>
              </a:endParaRPr>
            </a:p>
          </p:txBody>
        </p:sp>
        <p:sp>
          <p:nvSpPr>
            <p:cNvPr id="9" name="テキスト ボックス 8"/>
            <p:cNvSpPr txBox="1"/>
            <p:nvPr/>
          </p:nvSpPr>
          <p:spPr>
            <a:xfrm>
              <a:off x="4603929" y="2954482"/>
              <a:ext cx="63319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Name</a:t>
              </a:r>
              <a:endParaRPr kumimoji="1" lang="ja-JP" altLang="en-US" sz="2400" dirty="0">
                <a:latin typeface="Arial" panose="020B0604020202020204" pitchFamily="34" charset="0"/>
                <a:cs typeface="Arial" panose="020B0604020202020204" pitchFamily="34" charset="0"/>
              </a:endParaRPr>
            </a:p>
          </p:txBody>
        </p:sp>
        <p:sp>
          <p:nvSpPr>
            <p:cNvPr id="10" name="テキスト ボックス 9"/>
            <p:cNvSpPr txBox="1"/>
            <p:nvPr/>
          </p:nvSpPr>
          <p:spPr>
            <a:xfrm>
              <a:off x="4595157" y="3221537"/>
              <a:ext cx="83904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Password</a:t>
              </a:r>
              <a:endParaRPr kumimoji="1" lang="ja-JP" altLang="en-US" sz="2400" dirty="0">
                <a:latin typeface="Arial" panose="020B0604020202020204" pitchFamily="34" charset="0"/>
                <a:cs typeface="Arial" panose="020B0604020202020204" pitchFamily="34" charset="0"/>
              </a:endParaRPr>
            </a:p>
          </p:txBody>
        </p:sp>
        <p:sp>
          <p:nvSpPr>
            <p:cNvPr id="11" name="テキスト ボックス 10"/>
            <p:cNvSpPr txBox="1"/>
            <p:nvPr/>
          </p:nvSpPr>
          <p:spPr>
            <a:xfrm>
              <a:off x="4603929" y="3470676"/>
              <a:ext cx="35332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Tell</a:t>
              </a:r>
              <a:endParaRPr kumimoji="1" lang="ja-JP" altLang="en-US" sz="2400" dirty="0">
                <a:latin typeface="Arial" panose="020B0604020202020204" pitchFamily="34" charset="0"/>
                <a:cs typeface="Arial" panose="020B0604020202020204" pitchFamily="34" charset="0"/>
              </a:endParaRPr>
            </a:p>
          </p:txBody>
        </p:sp>
        <p:sp>
          <p:nvSpPr>
            <p:cNvPr id="12" name="角丸四角形 11"/>
            <p:cNvSpPr/>
            <p:nvPr/>
          </p:nvSpPr>
          <p:spPr>
            <a:xfrm>
              <a:off x="5195539" y="3025327"/>
              <a:ext cx="576384" cy="16271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Arial" panose="020B0604020202020204" pitchFamily="34" charset="0"/>
                  <a:cs typeface="Arial" panose="020B0604020202020204" pitchFamily="34" charset="0"/>
                </a:rPr>
                <a:t>A</a:t>
              </a:r>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13" name="角丸四角形 12"/>
            <p:cNvSpPr/>
            <p:nvPr/>
          </p:nvSpPr>
          <p:spPr>
            <a:xfrm>
              <a:off x="5357644" y="3301207"/>
              <a:ext cx="421677" cy="1588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Times" pitchFamily="18" charset="0"/>
                </a:rPr>
                <a:t>**</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15" name="テキスト ボックス 14"/>
            <p:cNvSpPr txBox="1"/>
            <p:nvPr/>
          </p:nvSpPr>
          <p:spPr>
            <a:xfrm>
              <a:off x="4655630" y="3746014"/>
              <a:ext cx="1001616" cy="290288"/>
            </a:xfrm>
            <a:prstGeom prst="rect">
              <a:avLst/>
            </a:prstGeom>
            <a:grpFill/>
          </p:spPr>
          <p:txBody>
            <a:bodyPr wrap="square" rtlCol="0">
              <a:spAutoFit/>
            </a:bodyPr>
            <a:lstStyle/>
            <a:p>
              <a:r>
                <a:rPr lang="en-US" altLang="ja-JP" sz="2400" dirty="0" smtClean="0">
                  <a:latin typeface="Arial" panose="020B0604020202020204" pitchFamily="34" charset="0"/>
                  <a:cs typeface="Arial" panose="020B0604020202020204" pitchFamily="34" charset="0"/>
                </a:rPr>
                <a:t>080 - 11 - 22</a:t>
              </a:r>
              <a:endParaRPr lang="ja-JP" altLang="en-US" sz="2400" dirty="0">
                <a:latin typeface="Arial" panose="020B0604020202020204" pitchFamily="34" charset="0"/>
                <a:cs typeface="Arial" panose="020B0604020202020204" pitchFamily="34" charset="0"/>
              </a:endParaRPr>
            </a:p>
          </p:txBody>
        </p:sp>
        <p:sp>
          <p:nvSpPr>
            <p:cNvPr id="14" name="角丸四角形 13"/>
            <p:cNvSpPr/>
            <p:nvPr/>
          </p:nvSpPr>
          <p:spPr>
            <a:xfrm>
              <a:off x="4628295" y="3738032"/>
              <a:ext cx="1098288" cy="265376"/>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grpSp>
      <p:grpSp>
        <p:nvGrpSpPr>
          <p:cNvPr id="25" name="グループ化 24"/>
          <p:cNvGrpSpPr/>
          <p:nvPr/>
        </p:nvGrpSpPr>
        <p:grpSpPr>
          <a:xfrm>
            <a:off x="7412963" y="2845539"/>
            <a:ext cx="2090265" cy="2273910"/>
            <a:chOff x="7412963" y="2845539"/>
            <a:chExt cx="2090265" cy="2273910"/>
          </a:xfrm>
        </p:grpSpPr>
        <p:grpSp>
          <p:nvGrpSpPr>
            <p:cNvPr id="17" name="グループ化 16"/>
            <p:cNvGrpSpPr/>
            <p:nvPr/>
          </p:nvGrpSpPr>
          <p:grpSpPr>
            <a:xfrm>
              <a:off x="7412963" y="2845539"/>
              <a:ext cx="2090265" cy="2273910"/>
              <a:chOff x="5950150" y="3572369"/>
              <a:chExt cx="1242619" cy="1455348"/>
            </a:xfrm>
            <a:solidFill>
              <a:schemeClr val="accent2">
                <a:lumMod val="60000"/>
                <a:lumOff val="40000"/>
              </a:schemeClr>
            </a:solidFill>
          </p:grpSpPr>
          <p:sp>
            <p:nvSpPr>
              <p:cNvPr id="19" name="正方形/長方形 18"/>
              <p:cNvSpPr/>
              <p:nvPr/>
            </p:nvSpPr>
            <p:spPr>
              <a:xfrm>
                <a:off x="5950150" y="3572369"/>
                <a:ext cx="1242619" cy="14553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0" name="テキスト ボックス 19"/>
              <p:cNvSpPr txBox="1"/>
              <p:nvPr/>
            </p:nvSpPr>
            <p:spPr>
              <a:xfrm>
                <a:off x="6052223" y="3584477"/>
                <a:ext cx="1038471" cy="531855"/>
              </a:xfrm>
              <a:prstGeom prst="rect">
                <a:avLst/>
              </a:prstGeom>
              <a:grpFill/>
            </p:spPr>
            <p:txBody>
              <a:bodyPr wrap="none" rtlCol="0">
                <a:spAutoFit/>
              </a:bodyPr>
              <a:lstStyle/>
              <a:p>
                <a:pPr algn="ctr"/>
                <a:r>
                  <a:rPr lang="en-US" altLang="ja-JP" sz="2400" dirty="0" smtClean="0">
                    <a:latin typeface="Arial" panose="020B0604020202020204" pitchFamily="34" charset="0"/>
                    <a:cs typeface="Arial" panose="020B0604020202020204" pitchFamily="34" charset="0"/>
                  </a:rPr>
                  <a:t>Password </a:t>
                </a:r>
              </a:p>
              <a:p>
                <a:pPr algn="ctr"/>
                <a:r>
                  <a:rPr lang="en-US" altLang="ja-JP" sz="2400" dirty="0" smtClean="0">
                    <a:latin typeface="Arial" panose="020B0604020202020204" pitchFamily="34" charset="0"/>
                    <a:cs typeface="Arial" panose="020B0604020202020204" pitchFamily="34" charset="0"/>
                  </a:rPr>
                  <a:t>reset</a:t>
                </a:r>
                <a:endParaRPr kumimoji="1" lang="ja-JP" altLang="en-US" sz="24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5982878" y="4186253"/>
                <a:ext cx="414403" cy="295475"/>
              </a:xfrm>
              <a:prstGeom prst="rect">
                <a:avLst/>
              </a:prstGeom>
              <a:grpFill/>
            </p:spPr>
            <p:txBody>
              <a:bodyPr wrap="none" rtlCol="0">
                <a:spAutoFit/>
              </a:bodyPr>
              <a:lstStyle/>
              <a:p>
                <a:r>
                  <a:rPr lang="en-US" altLang="ja-JP" sz="2400" dirty="0" smtClean="0">
                    <a:latin typeface="Arial" panose="020B0604020202020204" pitchFamily="34" charset="0"/>
                    <a:cs typeface="Arial" panose="020B0604020202020204" pitchFamily="34" charset="0"/>
                  </a:rPr>
                  <a:t>Tell</a:t>
                </a:r>
                <a:endParaRPr kumimoji="1" lang="ja-JP" altLang="en-US" sz="2400" dirty="0">
                  <a:latin typeface="Arial" panose="020B0604020202020204" pitchFamily="34" charset="0"/>
                  <a:cs typeface="Arial" panose="020B0604020202020204" pitchFamily="34" charset="0"/>
                </a:endParaRPr>
              </a:p>
            </p:txBody>
          </p:sp>
        </p:grpSp>
        <p:sp>
          <p:nvSpPr>
            <p:cNvPr id="23" name="テキスト ボックス 22"/>
            <p:cNvSpPr txBox="1"/>
            <p:nvPr/>
          </p:nvSpPr>
          <p:spPr>
            <a:xfrm>
              <a:off x="7520801" y="4587781"/>
              <a:ext cx="1941534" cy="461665"/>
            </a:xfrm>
            <a:prstGeom prst="rect">
              <a:avLst/>
            </a:prstGeom>
            <a:solidFill>
              <a:schemeClr val="accent2">
                <a:lumMod val="60000"/>
                <a:lumOff val="40000"/>
              </a:schemeClr>
            </a:solidFill>
          </p:spPr>
          <p:txBody>
            <a:bodyPr wrap="square" rtlCol="0">
              <a:spAutoFit/>
            </a:bodyPr>
            <a:lstStyle/>
            <a:p>
              <a:r>
                <a:rPr lang="en-US" altLang="ja-JP" sz="2400" dirty="0" smtClean="0">
                  <a:latin typeface="Arial" panose="020B0604020202020204" pitchFamily="34" charset="0"/>
                  <a:cs typeface="Arial" panose="020B0604020202020204" pitchFamily="34" charset="0"/>
                </a:rPr>
                <a:t>080 - 11 - 22</a:t>
              </a:r>
              <a:endParaRPr lang="ja-JP" altLang="en-US" sz="2400" dirty="0">
                <a:latin typeface="Arial" panose="020B0604020202020204" pitchFamily="34" charset="0"/>
                <a:cs typeface="Arial" panose="020B0604020202020204" pitchFamily="34" charset="0"/>
              </a:endParaRPr>
            </a:p>
          </p:txBody>
        </p:sp>
        <p:sp>
          <p:nvSpPr>
            <p:cNvPr id="24" name="角丸四角形 23"/>
            <p:cNvSpPr/>
            <p:nvPr/>
          </p:nvSpPr>
          <p:spPr>
            <a:xfrm>
              <a:off x="7487328" y="4585050"/>
              <a:ext cx="1941534" cy="428542"/>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grpSp>
      <p:sp>
        <p:nvSpPr>
          <p:cNvPr id="26" name="スライド番号プレースホルダー 2"/>
          <p:cNvSpPr>
            <a:spLocks noGrp="1"/>
          </p:cNvSpPr>
          <p:nvPr>
            <p:ph type="sldNum" sz="quarter" idx="12"/>
          </p:nvPr>
        </p:nvSpPr>
        <p:spPr>
          <a:xfrm>
            <a:off x="9448800" y="6481082"/>
            <a:ext cx="2743200" cy="365125"/>
          </a:xfrm>
        </p:spPr>
        <p:txBody>
          <a:bodyPr/>
          <a:lstStyle/>
          <a:p>
            <a:r>
              <a:rPr kumimoji="1" lang="en-US" altLang="ja-JP" sz="1600" dirty="0" smtClean="0">
                <a:solidFill>
                  <a:schemeClr val="tx1"/>
                </a:solidFill>
              </a:rPr>
              <a:t>3</a:t>
            </a:r>
            <a:endParaRPr kumimoji="1" lang="ja-JP" altLang="en-US" sz="1600" dirty="0">
              <a:solidFill>
                <a:schemeClr val="tx1"/>
              </a:solidFill>
            </a:endParaRPr>
          </a:p>
        </p:txBody>
      </p:sp>
    </p:spTree>
    <p:extLst>
      <p:ext uri="{BB962C8B-B14F-4D97-AF65-F5344CB8AC3E}">
        <p14:creationId xmlns:p14="http://schemas.microsoft.com/office/powerpoint/2010/main" val="93628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右矢印 55"/>
          <p:cNvSpPr/>
          <p:nvPr/>
        </p:nvSpPr>
        <p:spPr>
          <a:xfrm>
            <a:off x="3206916" y="6043169"/>
            <a:ext cx="3582324" cy="155832"/>
          </a:xfrm>
          <a:prstGeom prst="rightArrow">
            <a:avLst>
              <a:gd name="adj1" fmla="val 50000"/>
              <a:gd name="adj2" fmla="val 1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200" y="4255956"/>
            <a:ext cx="1862582" cy="1396936"/>
          </a:xfrm>
          <a:prstGeom prst="rect">
            <a:avLst/>
          </a:prstGeom>
        </p:spPr>
      </p:pic>
      <p:sp>
        <p:nvSpPr>
          <p:cNvPr id="35" name="右矢印 34"/>
          <p:cNvSpPr/>
          <p:nvPr/>
        </p:nvSpPr>
        <p:spPr>
          <a:xfrm>
            <a:off x="7184314" y="3475721"/>
            <a:ext cx="3160333" cy="178668"/>
          </a:xfrm>
          <a:prstGeom prst="rightArrow">
            <a:avLst>
              <a:gd name="adj1" fmla="val 50000"/>
              <a:gd name="adj2" fmla="val 1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 name="タイトル 1"/>
          <p:cNvSpPr>
            <a:spLocks noGrp="1"/>
          </p:cNvSpPr>
          <p:nvPr>
            <p:ph type="title"/>
          </p:nvPr>
        </p:nvSpPr>
        <p:spPr>
          <a:xfrm>
            <a:off x="838200" y="365125"/>
            <a:ext cx="10870096" cy="1325563"/>
          </a:xfrm>
        </p:spPr>
        <p:txBody>
          <a:bodyPr>
            <a:normAutofit fontScale="90000"/>
          </a:bodyPr>
          <a:lstStyle/>
          <a:p>
            <a:r>
              <a:rPr lang="en-US" altLang="ja-JP" sz="4000" dirty="0">
                <a:latin typeface="Arial" panose="020B0604020202020204" pitchFamily="34" charset="0"/>
                <a:cs typeface="Arial" panose="020B0604020202020204" pitchFamily="34" charset="0"/>
              </a:rPr>
              <a:t>Password Reset </a:t>
            </a:r>
            <a:r>
              <a:rPr lang="en-US" altLang="ja-JP" sz="4000" dirty="0" smtClean="0">
                <a:latin typeface="Arial" panose="020B0604020202020204" pitchFamily="34" charset="0"/>
                <a:cs typeface="Arial" panose="020B0604020202020204" pitchFamily="34" charset="0"/>
              </a:rPr>
              <a:t>Man-in-the-Middle Attack (PRMitM)</a:t>
            </a:r>
            <a:r>
              <a:rPr lang="en-US" altLang="ja-JP" sz="4000" dirty="0">
                <a:latin typeface="Arial" panose="020B0604020202020204" pitchFamily="34" charset="0"/>
                <a:cs typeface="Arial" panose="020B0604020202020204" pitchFamily="34" charset="0"/>
              </a:rPr>
              <a:t/>
            </a:r>
            <a:br>
              <a:rPr lang="en-US" altLang="ja-JP" sz="4000" dirty="0">
                <a:latin typeface="Arial" panose="020B0604020202020204" pitchFamily="34" charset="0"/>
                <a:cs typeface="Arial" panose="020B0604020202020204" pitchFamily="34" charset="0"/>
              </a:rPr>
            </a:br>
            <a:r>
              <a:rPr lang="en-US" altLang="ja-JP" sz="3600" dirty="0">
                <a:latin typeface="Arial" panose="020B0604020202020204" pitchFamily="34" charset="0"/>
                <a:cs typeface="Arial" panose="020B0604020202020204" pitchFamily="34" charset="0"/>
              </a:rPr>
              <a:t>[Gelernter, IEEE Symposium on Security and Privacy 2017]</a:t>
            </a:r>
            <a:endParaRPr kumimoji="1" lang="ja-JP" altLang="en-US" sz="3600" dirty="0">
              <a:latin typeface="Arial" panose="020B0604020202020204" pitchFamily="34" charset="0"/>
              <a:cs typeface="Arial" panose="020B0604020202020204" pitchFamily="34" charset="0"/>
            </a:endParaRPr>
          </a:p>
        </p:txBody>
      </p:sp>
      <p:sp>
        <p:nvSpPr>
          <p:cNvPr id="4" name="テキスト ボックス 3"/>
          <p:cNvSpPr txBox="1"/>
          <p:nvPr/>
        </p:nvSpPr>
        <p:spPr>
          <a:xfrm>
            <a:off x="2202511" y="2079262"/>
            <a:ext cx="808876" cy="646331"/>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A</a:t>
            </a:r>
          </a:p>
          <a:p>
            <a:r>
              <a:rPr lang="en-US" altLang="ja-JP" dirty="0" smtClean="0">
                <a:latin typeface="Arial" panose="020B0604020202020204" pitchFamily="34" charset="0"/>
                <a:cs typeface="Arial" panose="020B0604020202020204" pitchFamily="34" charset="0"/>
              </a:rPr>
              <a:t>Victim</a:t>
            </a: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6524218" y="2079262"/>
            <a:ext cx="1031051" cy="646331"/>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B</a:t>
            </a:r>
            <a:endParaRPr lang="en-US" altLang="ja-JP" dirty="0">
              <a:latin typeface="Arial" panose="020B0604020202020204" pitchFamily="34" charset="0"/>
              <a:cs typeface="Arial" panose="020B0604020202020204" pitchFamily="34" charset="0"/>
            </a:endParaRPr>
          </a:p>
          <a:p>
            <a:pPr algn="ctr"/>
            <a:r>
              <a:rPr kumimoji="1" lang="en-US" altLang="ja-JP" dirty="0" smtClean="0">
                <a:latin typeface="Arial" panose="020B0604020202020204" pitchFamily="34" charset="0"/>
                <a:cs typeface="Arial" panose="020B0604020202020204" pitchFamily="34" charset="0"/>
              </a:rPr>
              <a:t>Attacker</a:t>
            </a:r>
          </a:p>
        </p:txBody>
      </p:sp>
      <p:sp>
        <p:nvSpPr>
          <p:cNvPr id="6" name="テキスト ボックス 5"/>
          <p:cNvSpPr txBox="1"/>
          <p:nvPr/>
        </p:nvSpPr>
        <p:spPr>
          <a:xfrm>
            <a:off x="9926317" y="2068908"/>
            <a:ext cx="1672317" cy="646331"/>
          </a:xfrm>
          <a:prstGeom prst="rect">
            <a:avLst/>
          </a:prstGeom>
          <a:noFill/>
        </p:spPr>
        <p:txBody>
          <a:bodyPr wrap="none" rtlCol="0">
            <a:spAutoFit/>
          </a:bodyPr>
          <a:lstStyle/>
          <a:p>
            <a:pPr algn="ctr"/>
            <a:r>
              <a:rPr kumimoji="1" lang="en-US" altLang="ja-JP" dirty="0" smtClean="0">
                <a:latin typeface="Arial" panose="020B0604020202020204" pitchFamily="34" charset="0"/>
                <a:cs typeface="Arial" panose="020B0604020202020204" pitchFamily="34" charset="0"/>
              </a:rPr>
              <a:t>C</a:t>
            </a:r>
            <a:endParaRPr lang="en-US" altLang="ja-JP" dirty="0" smtClean="0">
              <a:latin typeface="Arial" panose="020B0604020202020204" pitchFamily="34" charset="0"/>
              <a:cs typeface="Arial" panose="020B0604020202020204" pitchFamily="34" charset="0"/>
            </a:endParaRPr>
          </a:p>
          <a:p>
            <a:r>
              <a:rPr kumimoji="1" lang="en-US" altLang="ja-JP" dirty="0" smtClean="0">
                <a:latin typeface="Arial" panose="020B0604020202020204" pitchFamily="34" charset="0"/>
                <a:cs typeface="Arial" panose="020B0604020202020204" pitchFamily="34" charset="0"/>
              </a:rPr>
              <a:t>Target website</a:t>
            </a:r>
          </a:p>
        </p:txBody>
      </p:sp>
      <p:sp>
        <p:nvSpPr>
          <p:cNvPr id="7" name="テキスト ボックス 6"/>
          <p:cNvSpPr txBox="1"/>
          <p:nvPr/>
        </p:nvSpPr>
        <p:spPr>
          <a:xfrm>
            <a:off x="2202511" y="3602921"/>
            <a:ext cx="954364"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User A</a:t>
            </a:r>
            <a:endParaRPr kumimoji="1" lang="ja-JP" altLang="en-US" sz="2000" dirty="0">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8564" y="2650608"/>
            <a:ext cx="1063558" cy="1070247"/>
          </a:xfrm>
          <a:prstGeom prst="rect">
            <a:avLst/>
          </a:prstGeom>
        </p:spPr>
      </p:pic>
      <p:sp>
        <p:nvSpPr>
          <p:cNvPr id="19" name="右矢印 18"/>
          <p:cNvSpPr/>
          <p:nvPr/>
        </p:nvSpPr>
        <p:spPr>
          <a:xfrm>
            <a:off x="3208091" y="3115494"/>
            <a:ext cx="3582324" cy="155832"/>
          </a:xfrm>
          <a:prstGeom prst="rightArrow">
            <a:avLst>
              <a:gd name="adj1" fmla="val 50000"/>
              <a:gd name="adj2" fmla="val 100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4" name="テキスト ボックス 23"/>
          <p:cNvSpPr txBox="1"/>
          <p:nvPr/>
        </p:nvSpPr>
        <p:spPr>
          <a:xfrm>
            <a:off x="5869657" y="2751437"/>
            <a:ext cx="856325" cy="400110"/>
          </a:xfrm>
          <a:prstGeom prst="rect">
            <a:avLst/>
          </a:prstGeom>
          <a:noFill/>
        </p:spPr>
        <p:txBody>
          <a:bodyPr wrap="none" rtlCol="0">
            <a:spAutoFit/>
          </a:bodyPr>
          <a:lstStyle/>
          <a:p>
            <a:r>
              <a:rPr lang="en-US" altLang="ja-JP" sz="2000" dirty="0" smtClean="0">
                <a:latin typeface="Arial" panose="020B0604020202020204" pitchFamily="34" charset="0"/>
                <a:cs typeface="Arial" panose="020B0604020202020204" pitchFamily="34" charset="0"/>
              </a:rPr>
              <a:t>HTTP</a:t>
            </a:r>
            <a:endParaRPr kumimoji="1" lang="ja-JP" altLang="en-US" sz="2000" dirty="0">
              <a:latin typeface="Arial" panose="020B0604020202020204" pitchFamily="34" charset="0"/>
              <a:cs typeface="Arial" panose="020B0604020202020204" pitchFamily="34" charset="0"/>
            </a:endParaRPr>
          </a:p>
        </p:txBody>
      </p:sp>
      <p:sp>
        <p:nvSpPr>
          <p:cNvPr id="37" name="右矢印 36"/>
          <p:cNvSpPr/>
          <p:nvPr/>
        </p:nvSpPr>
        <p:spPr>
          <a:xfrm flipH="1">
            <a:off x="3412800" y="4678733"/>
            <a:ext cx="6931845" cy="163161"/>
          </a:xfrm>
          <a:prstGeom prst="rightArrow">
            <a:avLst>
              <a:gd name="adj1" fmla="val 50000"/>
              <a:gd name="adj2"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8" name="角丸四角形吹き出し 37"/>
          <p:cNvSpPr/>
          <p:nvPr/>
        </p:nvSpPr>
        <p:spPr>
          <a:xfrm>
            <a:off x="1601690" y="4451712"/>
            <a:ext cx="1750150" cy="673060"/>
          </a:xfrm>
          <a:prstGeom prst="wedgeRoundRectCallout">
            <a:avLst>
              <a:gd name="adj1" fmla="val -15724"/>
              <a:gd name="adj2" fmla="val 33604"/>
              <a:gd name="adj3" fmla="val 1666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Arial" panose="020B0604020202020204" pitchFamily="34" charset="0"/>
                <a:cs typeface="Arial" panose="020B0604020202020204" pitchFamily="34" charset="0"/>
              </a:rPr>
              <a:t>Veriﬁcation code is 1234</a:t>
            </a:r>
            <a:r>
              <a:rPr lang="en-US" altLang="ja-JP" sz="2000" dirty="0">
                <a:solidFill>
                  <a:schemeClr val="tx1"/>
                </a:solidFill>
                <a:latin typeface="Arial" panose="020B0604020202020204" pitchFamily="34" charset="0"/>
                <a:cs typeface="Arial" panose="020B0604020202020204" pitchFamily="34" charset="0"/>
              </a:rPr>
              <a:t>.</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39" name="雲形吹き出し 38"/>
          <p:cNvSpPr/>
          <p:nvPr/>
        </p:nvSpPr>
        <p:spPr>
          <a:xfrm>
            <a:off x="480960" y="2254385"/>
            <a:ext cx="1762680" cy="851985"/>
          </a:xfrm>
          <a:prstGeom prst="cloudCallout">
            <a:avLst>
              <a:gd name="adj1" fmla="val 41343"/>
              <a:gd name="adj2" fmla="val 544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Resister at B</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40" name="雲形吹き出し 39"/>
          <p:cNvSpPr/>
          <p:nvPr/>
        </p:nvSpPr>
        <p:spPr>
          <a:xfrm>
            <a:off x="10344645" y="3865458"/>
            <a:ext cx="1650619" cy="650208"/>
          </a:xfrm>
          <a:prstGeom prst="cloudCallout">
            <a:avLst>
              <a:gd name="adj1" fmla="val -42286"/>
              <a:gd name="adj2" fmla="val 964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From A</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41" name="テキスト ボックス 40"/>
          <p:cNvSpPr txBox="1"/>
          <p:nvPr/>
        </p:nvSpPr>
        <p:spPr>
          <a:xfrm>
            <a:off x="9596160" y="3123395"/>
            <a:ext cx="856325" cy="400110"/>
          </a:xfrm>
          <a:prstGeom prst="rect">
            <a:avLst/>
          </a:prstGeom>
          <a:noFill/>
        </p:spPr>
        <p:txBody>
          <a:bodyPr wrap="none" rtlCol="0">
            <a:spAutoFit/>
          </a:bodyPr>
          <a:lstStyle/>
          <a:p>
            <a:r>
              <a:rPr lang="en-US" altLang="ja-JP" sz="2000" dirty="0" smtClean="0">
                <a:latin typeface="Arial" panose="020B0604020202020204" pitchFamily="34" charset="0"/>
                <a:cs typeface="Arial" panose="020B0604020202020204" pitchFamily="34" charset="0"/>
              </a:rPr>
              <a:t>HTTP</a:t>
            </a:r>
            <a:endParaRPr kumimoji="1" lang="ja-JP" altLang="en-US" sz="2000" dirty="0">
              <a:latin typeface="Arial" panose="020B0604020202020204" pitchFamily="34" charset="0"/>
              <a:cs typeface="Arial" panose="020B0604020202020204" pitchFamily="34" charset="0"/>
            </a:endParaRPr>
          </a:p>
        </p:txBody>
      </p:sp>
      <p:sp>
        <p:nvSpPr>
          <p:cNvPr id="42" name="テキスト ボックス 41"/>
          <p:cNvSpPr txBox="1"/>
          <p:nvPr/>
        </p:nvSpPr>
        <p:spPr>
          <a:xfrm>
            <a:off x="4866291" y="4264900"/>
            <a:ext cx="4325223" cy="461665"/>
          </a:xfrm>
          <a:prstGeom prst="rect">
            <a:avLst/>
          </a:prstGeom>
          <a:noFill/>
        </p:spPr>
        <p:txBody>
          <a:bodyPr wrap="none" rtlCol="0">
            <a:spAutoFit/>
          </a:bodyPr>
          <a:lstStyle/>
          <a:p>
            <a:r>
              <a:rPr lang="en-US" altLang="ja-JP" sz="2400" dirty="0" smtClean="0">
                <a:solidFill>
                  <a:srgbClr val="FF0000"/>
                </a:solidFill>
                <a:latin typeface="Arial" panose="020B0604020202020204" pitchFamily="34" charset="0"/>
                <a:cs typeface="Arial" panose="020B0604020202020204" pitchFamily="34" charset="0"/>
              </a:rPr>
              <a:t>Short Message Service (SMS)</a:t>
            </a:r>
            <a:endParaRPr kumimoji="1" lang="ja-JP" altLang="en-US" sz="2400" dirty="0">
              <a:solidFill>
                <a:srgbClr val="FF0000"/>
              </a:solidFill>
              <a:latin typeface="Arial" panose="020B0604020202020204" pitchFamily="34" charset="0"/>
              <a:cs typeface="Arial" panose="020B0604020202020204" pitchFamily="34" charset="0"/>
            </a:endParaRPr>
          </a:p>
        </p:txBody>
      </p:sp>
      <p:sp>
        <p:nvSpPr>
          <p:cNvPr id="44" name="雲形吹き出し 43"/>
          <p:cNvSpPr/>
          <p:nvPr/>
        </p:nvSpPr>
        <p:spPr>
          <a:xfrm>
            <a:off x="55488" y="3299085"/>
            <a:ext cx="1645002" cy="762459"/>
          </a:xfrm>
          <a:prstGeom prst="cloudCallout">
            <a:avLst>
              <a:gd name="adj1" fmla="val 5008"/>
              <a:gd name="adj2" fmla="val 808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From B</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46" name="テキスト ボックス 45"/>
          <p:cNvSpPr txBox="1"/>
          <p:nvPr/>
        </p:nvSpPr>
        <p:spPr>
          <a:xfrm>
            <a:off x="400807" y="5157324"/>
            <a:ext cx="954364" cy="400110"/>
          </a:xfrm>
          <a:prstGeom prst="rect">
            <a:avLst/>
          </a:prstGeom>
          <a:noFill/>
        </p:spPr>
        <p:txBody>
          <a:bodyPr wrap="none" rtlCol="0">
            <a:spAutoFit/>
          </a:bodyPr>
          <a:lstStyle/>
          <a:p>
            <a:r>
              <a:rPr lang="en-US" altLang="ja-JP" sz="2000" dirty="0">
                <a:latin typeface="Arial" panose="020B0604020202020204" pitchFamily="34" charset="0"/>
                <a:cs typeface="Arial" panose="020B0604020202020204" pitchFamily="34" charset="0"/>
              </a:rPr>
              <a:t>User A</a:t>
            </a:r>
            <a:endParaRPr lang="ja-JP" altLang="en-US" sz="2000" dirty="0">
              <a:latin typeface="Arial" panose="020B0604020202020204" pitchFamily="34" charset="0"/>
              <a:cs typeface="Arial" panose="020B0604020202020204" pitchFamily="34" charset="0"/>
            </a:endParaRPr>
          </a:p>
        </p:txBody>
      </p:sp>
      <p:pic>
        <p:nvPicPr>
          <p:cNvPr id="47" name="図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15" y="4222004"/>
            <a:ext cx="985286" cy="991482"/>
          </a:xfrm>
          <a:prstGeom prst="rect">
            <a:avLst/>
          </a:prstGeom>
        </p:spPr>
      </p:pic>
      <p:grpSp>
        <p:nvGrpSpPr>
          <p:cNvPr id="26" name="グループ化 25"/>
          <p:cNvGrpSpPr/>
          <p:nvPr/>
        </p:nvGrpSpPr>
        <p:grpSpPr>
          <a:xfrm>
            <a:off x="3765152" y="5091241"/>
            <a:ext cx="1880102" cy="1615361"/>
            <a:chOff x="4364590" y="5106113"/>
            <a:chExt cx="1880102" cy="1615361"/>
          </a:xfrm>
        </p:grpSpPr>
        <p:grpSp>
          <p:nvGrpSpPr>
            <p:cNvPr id="53" name="グループ化 52"/>
            <p:cNvGrpSpPr/>
            <p:nvPr/>
          </p:nvGrpSpPr>
          <p:grpSpPr>
            <a:xfrm>
              <a:off x="4364590" y="5106113"/>
              <a:ext cx="1880102" cy="1615361"/>
              <a:chOff x="6026306" y="2651175"/>
              <a:chExt cx="1263895" cy="1455348"/>
            </a:xfrm>
          </p:grpSpPr>
          <p:sp>
            <p:nvSpPr>
              <p:cNvPr id="48" name="正方形/長方形 47"/>
              <p:cNvSpPr/>
              <p:nvPr/>
            </p:nvSpPr>
            <p:spPr>
              <a:xfrm>
                <a:off x="6047582" y="2651175"/>
                <a:ext cx="1242619" cy="1455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0" name="テキスト ボックス 49"/>
              <p:cNvSpPr txBox="1"/>
              <p:nvPr/>
            </p:nvSpPr>
            <p:spPr>
              <a:xfrm>
                <a:off x="6026306" y="3077011"/>
                <a:ext cx="1125247" cy="415934"/>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Enter code</a:t>
                </a:r>
                <a:endParaRPr kumimoji="1" lang="ja-JP" altLang="en-US" sz="2400" dirty="0">
                  <a:latin typeface="Arial" panose="020B0604020202020204" pitchFamily="34" charset="0"/>
                  <a:cs typeface="Arial" panose="020B0604020202020204" pitchFamily="34" charset="0"/>
                </a:endParaRPr>
              </a:p>
            </p:txBody>
          </p:sp>
          <p:sp>
            <p:nvSpPr>
              <p:cNvPr id="51" name="角丸四角形 50"/>
              <p:cNvSpPr/>
              <p:nvPr/>
            </p:nvSpPr>
            <p:spPr>
              <a:xfrm>
                <a:off x="6135639" y="3555286"/>
                <a:ext cx="1093516" cy="3873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2" name="テキスト ボックス 51"/>
              <p:cNvSpPr txBox="1"/>
              <p:nvPr/>
            </p:nvSpPr>
            <p:spPr>
              <a:xfrm>
                <a:off x="6135639" y="3526111"/>
                <a:ext cx="1082644" cy="415934"/>
              </a:xfrm>
              <a:prstGeom prst="rect">
                <a:avLst/>
              </a:prstGeom>
              <a:noFill/>
            </p:spPr>
            <p:txBody>
              <a:bodyPr wrap="square" rtlCol="0">
                <a:spAutoFit/>
              </a:bodyPr>
              <a:lstStyle/>
              <a:p>
                <a:r>
                  <a:rPr lang="en-US" altLang="ja-JP" sz="2400" dirty="0" smtClean="0">
                    <a:latin typeface="Arial" panose="020B0604020202020204" pitchFamily="34" charset="0"/>
                    <a:cs typeface="Arial" panose="020B0604020202020204" pitchFamily="34" charset="0"/>
                  </a:rPr>
                  <a:t>1234</a:t>
                </a:r>
                <a:endParaRPr lang="ja-JP" altLang="en-US" sz="2400" dirty="0">
                  <a:latin typeface="Arial" panose="020B0604020202020204" pitchFamily="34" charset="0"/>
                  <a:cs typeface="Arial" panose="020B0604020202020204" pitchFamily="34" charset="0"/>
                </a:endParaRPr>
              </a:p>
            </p:txBody>
          </p:sp>
        </p:grpSp>
        <p:sp>
          <p:nvSpPr>
            <p:cNvPr id="55" name="テキスト ボックス 54"/>
            <p:cNvSpPr txBox="1"/>
            <p:nvPr/>
          </p:nvSpPr>
          <p:spPr>
            <a:xfrm>
              <a:off x="4544565" y="5108537"/>
              <a:ext cx="1519968" cy="461665"/>
            </a:xfrm>
            <a:prstGeom prst="rect">
              <a:avLst/>
            </a:prstGeom>
            <a:noFill/>
          </p:spPr>
          <p:txBody>
            <a:bodyPr wrap="none" rtlCol="0">
              <a:spAutoFit/>
            </a:bodyPr>
            <a:lstStyle/>
            <a:p>
              <a:r>
                <a:rPr lang="en-US" altLang="ja-JP" sz="2400" dirty="0">
                  <a:latin typeface="Arial" panose="020B0604020202020204" pitchFamily="34" charset="0"/>
                  <a:cs typeface="Arial" panose="020B0604020202020204" pitchFamily="34" charset="0"/>
                </a:rPr>
                <a:t>Sign up B</a:t>
              </a:r>
              <a:endParaRPr lang="ja-JP" altLang="en-US" sz="2400" dirty="0">
                <a:latin typeface="Arial" panose="020B0604020202020204" pitchFamily="34" charset="0"/>
                <a:cs typeface="Arial" panose="020B0604020202020204" pitchFamily="34" charset="0"/>
              </a:endParaRPr>
            </a:p>
          </p:txBody>
        </p:sp>
      </p:grpSp>
      <p:sp>
        <p:nvSpPr>
          <p:cNvPr id="57" name="テキスト ボックス 56"/>
          <p:cNvSpPr txBox="1"/>
          <p:nvPr/>
        </p:nvSpPr>
        <p:spPr>
          <a:xfrm>
            <a:off x="5849097" y="5699639"/>
            <a:ext cx="856325" cy="400110"/>
          </a:xfrm>
          <a:prstGeom prst="rect">
            <a:avLst/>
          </a:prstGeom>
          <a:noFill/>
        </p:spPr>
        <p:txBody>
          <a:bodyPr wrap="none" rtlCol="0">
            <a:spAutoFit/>
          </a:bodyPr>
          <a:lstStyle/>
          <a:p>
            <a:r>
              <a:rPr lang="en-US" altLang="ja-JP" sz="2000" dirty="0" smtClean="0">
                <a:latin typeface="Arial" panose="020B0604020202020204" pitchFamily="34" charset="0"/>
                <a:cs typeface="Arial" panose="020B0604020202020204" pitchFamily="34" charset="0"/>
              </a:rPr>
              <a:t>HTTP</a:t>
            </a:r>
            <a:endParaRPr kumimoji="1" lang="ja-JP" altLang="en-US" sz="2000" dirty="0">
              <a:latin typeface="Arial" panose="020B0604020202020204" pitchFamily="34" charset="0"/>
              <a:cs typeface="Arial" panose="020B0604020202020204" pitchFamily="34" charset="0"/>
            </a:endParaRPr>
          </a:p>
        </p:txBody>
      </p:sp>
      <p:sp>
        <p:nvSpPr>
          <p:cNvPr id="3" name="AutoShape 2" descr="ããã¯ã­ãã®ç»åæ¤ç´¢çµæ"/>
          <p:cNvSpPr>
            <a:spLocks noChangeAspect="1" noChangeArrowheads="1"/>
          </p:cNvSpPr>
          <p:nvPr/>
        </p:nvSpPr>
        <p:spPr bwMode="auto">
          <a:xfrm>
            <a:off x="356756" y="14537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cs typeface="Arial" panose="020B0604020202020204" pitchFamily="34" charset="0"/>
            </a:endParaRP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264" y="5531950"/>
            <a:ext cx="1090593" cy="1090593"/>
          </a:xfrm>
          <a:prstGeom prst="rect">
            <a:avLst/>
          </a:prstGeom>
        </p:spPr>
      </p:pic>
      <p:sp>
        <p:nvSpPr>
          <p:cNvPr id="20" name="テキスト ボックス 19"/>
          <p:cNvSpPr txBox="1"/>
          <p:nvPr/>
        </p:nvSpPr>
        <p:spPr>
          <a:xfrm>
            <a:off x="6606225" y="5053626"/>
            <a:ext cx="1792670"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Take over A</a:t>
            </a:r>
            <a:endParaRPr kumimoji="1" lang="ja-JP" altLang="en-US" sz="2400" dirty="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a:lstStyle/>
          <a:p>
            <a:fld id="{A5F7B8A1-5997-443C-9D3F-26BD16AE777D}" type="slidenum">
              <a:rPr kumimoji="1" lang="ja-JP" altLang="en-US" smtClean="0">
                <a:latin typeface="Arial" panose="020B0604020202020204" pitchFamily="34" charset="0"/>
                <a:cs typeface="Arial" panose="020B0604020202020204" pitchFamily="34" charset="0"/>
              </a:rPr>
              <a:t>4</a:t>
            </a:fld>
            <a:endParaRPr kumimoji="1" lang="ja-JP" altLang="en-US" dirty="0">
              <a:latin typeface="Arial" panose="020B0604020202020204" pitchFamily="34" charset="0"/>
              <a:cs typeface="Arial" panose="020B0604020202020204" pitchFamily="34" charset="0"/>
            </a:endParaRPr>
          </a:p>
        </p:txBody>
      </p:sp>
      <p:sp>
        <p:nvSpPr>
          <p:cNvPr id="25" name="四角形吹き出し 24"/>
          <p:cNvSpPr/>
          <p:nvPr/>
        </p:nvSpPr>
        <p:spPr>
          <a:xfrm>
            <a:off x="10684347" y="2850277"/>
            <a:ext cx="1400973" cy="762594"/>
          </a:xfrm>
          <a:prstGeom prst="wedgeRectCallout">
            <a:avLst>
              <a:gd name="adj1" fmla="val -35796"/>
              <a:gd name="adj2" fmla="val -70504"/>
            </a:avLst>
          </a:prstGeom>
          <a:solidFill>
            <a:schemeClr val="bg1">
              <a:lumMod val="75000"/>
              <a:alpha val="5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Victim A has an account</a:t>
            </a:r>
            <a:endParaRPr kumimoji="1" lang="ja-JP" altLang="en-US" dirty="0">
              <a:solidFill>
                <a:schemeClr val="tx1"/>
              </a:solidFill>
              <a:latin typeface="Arial" panose="020B0604020202020204" pitchFamily="34" charset="0"/>
              <a:cs typeface="Arial" panose="020B0604020202020204" pitchFamily="34" charset="0"/>
            </a:endParaRPr>
          </a:p>
        </p:txBody>
      </p:sp>
      <p:graphicFrame>
        <p:nvGraphicFramePr>
          <p:cNvPr id="54" name="Object 10"/>
          <p:cNvGraphicFramePr>
            <a:graphicFrameLocks noChangeAspect="1"/>
          </p:cNvGraphicFramePr>
          <p:nvPr>
            <p:extLst>
              <p:ext uri="{D42A27DB-BD31-4B8C-83A1-F6EECF244321}">
                <p14:modId xmlns:p14="http://schemas.microsoft.com/office/powerpoint/2010/main" val="3978785831"/>
              </p:ext>
            </p:extLst>
          </p:nvPr>
        </p:nvGraphicFramePr>
        <p:xfrm>
          <a:off x="6780157" y="2889837"/>
          <a:ext cx="497493" cy="739720"/>
        </p:xfrm>
        <a:graphic>
          <a:graphicData uri="http://schemas.openxmlformats.org/presentationml/2006/ole">
            <mc:AlternateContent xmlns:mc="http://schemas.openxmlformats.org/markup-compatibility/2006">
              <mc:Choice xmlns:v="urn:schemas-microsoft-com:vml" Requires="v">
                <p:oleObj spid="_x0000_s1137" name="VISIO" r:id="rId7" imgW="1432560" imgH="2130552" progId="Visio.Drawing.6">
                  <p:embed/>
                </p:oleObj>
              </mc:Choice>
              <mc:Fallback>
                <p:oleObj name="VISIO" r:id="rId7" imgW="1432560" imgH="2130552" progId="Visio.Drawing.6">
                  <p:embed/>
                  <p:pic>
                    <p:nvPicPr>
                      <p:cNvPr id="65"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0157" y="2889837"/>
                        <a:ext cx="497493" cy="739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59" name="グループ化 58"/>
          <p:cNvGrpSpPr/>
          <p:nvPr/>
        </p:nvGrpSpPr>
        <p:grpSpPr>
          <a:xfrm>
            <a:off x="3268953" y="1816221"/>
            <a:ext cx="2608742" cy="2274490"/>
            <a:chOff x="4582886" y="2626711"/>
            <a:chExt cx="1242619" cy="1430165"/>
          </a:xfrm>
          <a:solidFill>
            <a:schemeClr val="accent6">
              <a:lumMod val="40000"/>
              <a:lumOff val="60000"/>
            </a:schemeClr>
          </a:solidFill>
        </p:grpSpPr>
        <p:sp>
          <p:nvSpPr>
            <p:cNvPr id="60" name="角丸四角形 59"/>
            <p:cNvSpPr/>
            <p:nvPr/>
          </p:nvSpPr>
          <p:spPr>
            <a:xfrm>
              <a:off x="4644458" y="3765948"/>
              <a:ext cx="1134863" cy="1588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61" name="正方形/長方形 60"/>
            <p:cNvSpPr/>
            <p:nvPr/>
          </p:nvSpPr>
          <p:spPr>
            <a:xfrm>
              <a:off x="4582886" y="2626711"/>
              <a:ext cx="1242619" cy="14301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62" name="テキスト ボックス 61"/>
            <p:cNvSpPr txBox="1"/>
            <p:nvPr/>
          </p:nvSpPr>
          <p:spPr>
            <a:xfrm>
              <a:off x="4908242" y="2631547"/>
              <a:ext cx="717454"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Sign up </a:t>
              </a:r>
              <a:endParaRPr kumimoji="1" lang="ja-JP" altLang="en-US" sz="2400" dirty="0">
                <a:latin typeface="Arial" panose="020B0604020202020204" pitchFamily="34" charset="0"/>
                <a:cs typeface="Arial" panose="020B0604020202020204" pitchFamily="34" charset="0"/>
              </a:endParaRPr>
            </a:p>
          </p:txBody>
        </p:sp>
        <p:sp>
          <p:nvSpPr>
            <p:cNvPr id="63" name="テキスト ボックス 62"/>
            <p:cNvSpPr txBox="1"/>
            <p:nvPr/>
          </p:nvSpPr>
          <p:spPr>
            <a:xfrm>
              <a:off x="4603929" y="2954482"/>
              <a:ext cx="63319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Name</a:t>
              </a:r>
              <a:endParaRPr kumimoji="1" lang="ja-JP" altLang="en-US" sz="2400" dirty="0">
                <a:latin typeface="Arial" panose="020B0604020202020204" pitchFamily="34" charset="0"/>
                <a:cs typeface="Arial" panose="020B0604020202020204" pitchFamily="34" charset="0"/>
              </a:endParaRPr>
            </a:p>
          </p:txBody>
        </p:sp>
        <p:sp>
          <p:nvSpPr>
            <p:cNvPr id="64" name="テキスト ボックス 63"/>
            <p:cNvSpPr txBox="1"/>
            <p:nvPr/>
          </p:nvSpPr>
          <p:spPr>
            <a:xfrm>
              <a:off x="4595157" y="3221537"/>
              <a:ext cx="83904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Password</a:t>
              </a:r>
              <a:endParaRPr kumimoji="1" lang="ja-JP" altLang="en-US" sz="2400" dirty="0">
                <a:latin typeface="Arial" panose="020B0604020202020204" pitchFamily="34" charset="0"/>
                <a:cs typeface="Arial" panose="020B0604020202020204" pitchFamily="34" charset="0"/>
              </a:endParaRPr>
            </a:p>
          </p:txBody>
        </p:sp>
        <p:sp>
          <p:nvSpPr>
            <p:cNvPr id="65" name="テキスト ボックス 64"/>
            <p:cNvSpPr txBox="1"/>
            <p:nvPr/>
          </p:nvSpPr>
          <p:spPr>
            <a:xfrm>
              <a:off x="4603929" y="3470676"/>
              <a:ext cx="353321" cy="290288"/>
            </a:xfrm>
            <a:prstGeom prst="rect">
              <a:avLst/>
            </a:prstGeom>
            <a:grp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Tell</a:t>
              </a:r>
              <a:endParaRPr kumimoji="1" lang="ja-JP" altLang="en-US" sz="2400" dirty="0">
                <a:latin typeface="Arial" panose="020B0604020202020204" pitchFamily="34" charset="0"/>
                <a:cs typeface="Arial" panose="020B0604020202020204" pitchFamily="34" charset="0"/>
              </a:endParaRPr>
            </a:p>
          </p:txBody>
        </p:sp>
        <p:sp>
          <p:nvSpPr>
            <p:cNvPr id="66" name="角丸四角形 65"/>
            <p:cNvSpPr/>
            <p:nvPr/>
          </p:nvSpPr>
          <p:spPr>
            <a:xfrm>
              <a:off x="5195539" y="3025327"/>
              <a:ext cx="576384" cy="16271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Arial" panose="020B0604020202020204" pitchFamily="34" charset="0"/>
                  <a:cs typeface="Arial" panose="020B0604020202020204" pitchFamily="34" charset="0"/>
                </a:rPr>
                <a:t>A</a:t>
              </a:r>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67" name="角丸四角形 66"/>
            <p:cNvSpPr/>
            <p:nvPr/>
          </p:nvSpPr>
          <p:spPr>
            <a:xfrm>
              <a:off x="5357644" y="3301207"/>
              <a:ext cx="421677" cy="15886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Times" pitchFamily="18" charset="0"/>
                </a:rPr>
                <a:t>**</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68" name="テキスト ボックス 67"/>
            <p:cNvSpPr txBox="1"/>
            <p:nvPr/>
          </p:nvSpPr>
          <p:spPr>
            <a:xfrm>
              <a:off x="4655630" y="3746014"/>
              <a:ext cx="1001616" cy="290288"/>
            </a:xfrm>
            <a:prstGeom prst="rect">
              <a:avLst/>
            </a:prstGeom>
            <a:grpFill/>
          </p:spPr>
          <p:txBody>
            <a:bodyPr wrap="square" rtlCol="0">
              <a:spAutoFit/>
            </a:bodyPr>
            <a:lstStyle/>
            <a:p>
              <a:r>
                <a:rPr lang="en-US" altLang="ja-JP" sz="2400" dirty="0" smtClean="0">
                  <a:latin typeface="Arial" panose="020B0604020202020204" pitchFamily="34" charset="0"/>
                  <a:cs typeface="Arial" panose="020B0604020202020204" pitchFamily="34" charset="0"/>
                </a:rPr>
                <a:t>080 - 11 - 22</a:t>
              </a:r>
              <a:endParaRPr lang="ja-JP" altLang="en-US" sz="2400" dirty="0">
                <a:latin typeface="Arial" panose="020B0604020202020204" pitchFamily="34" charset="0"/>
                <a:cs typeface="Arial" panose="020B0604020202020204" pitchFamily="34" charset="0"/>
              </a:endParaRPr>
            </a:p>
          </p:txBody>
        </p:sp>
        <p:sp>
          <p:nvSpPr>
            <p:cNvPr id="69" name="角丸四角形 68"/>
            <p:cNvSpPr/>
            <p:nvPr/>
          </p:nvSpPr>
          <p:spPr>
            <a:xfrm>
              <a:off x="4628295" y="3738032"/>
              <a:ext cx="1098288" cy="265376"/>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grpSp>
      <p:grpSp>
        <p:nvGrpSpPr>
          <p:cNvPr id="74" name="グループ化 73"/>
          <p:cNvGrpSpPr/>
          <p:nvPr/>
        </p:nvGrpSpPr>
        <p:grpSpPr>
          <a:xfrm>
            <a:off x="7518220" y="1792031"/>
            <a:ext cx="2090265" cy="2273910"/>
            <a:chOff x="7412963" y="2845539"/>
            <a:chExt cx="2090265" cy="2273910"/>
          </a:xfrm>
        </p:grpSpPr>
        <p:grpSp>
          <p:nvGrpSpPr>
            <p:cNvPr id="75" name="グループ化 74"/>
            <p:cNvGrpSpPr/>
            <p:nvPr/>
          </p:nvGrpSpPr>
          <p:grpSpPr>
            <a:xfrm>
              <a:off x="7412963" y="2845539"/>
              <a:ext cx="2090265" cy="2273910"/>
              <a:chOff x="5950150" y="3572369"/>
              <a:chExt cx="1242619" cy="1455348"/>
            </a:xfrm>
            <a:solidFill>
              <a:schemeClr val="accent2">
                <a:lumMod val="60000"/>
                <a:lumOff val="40000"/>
              </a:schemeClr>
            </a:solidFill>
          </p:grpSpPr>
          <p:sp>
            <p:nvSpPr>
              <p:cNvPr id="78" name="正方形/長方形 77"/>
              <p:cNvSpPr/>
              <p:nvPr/>
            </p:nvSpPr>
            <p:spPr>
              <a:xfrm>
                <a:off x="5950150" y="3572369"/>
                <a:ext cx="1242619" cy="14553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9" name="テキスト ボックス 78"/>
              <p:cNvSpPr txBox="1"/>
              <p:nvPr/>
            </p:nvSpPr>
            <p:spPr>
              <a:xfrm>
                <a:off x="6072122" y="3586642"/>
                <a:ext cx="1038471" cy="531855"/>
              </a:xfrm>
              <a:prstGeom prst="rect">
                <a:avLst/>
              </a:prstGeom>
              <a:grpFill/>
            </p:spPr>
            <p:txBody>
              <a:bodyPr wrap="none" rtlCol="0">
                <a:spAutoFit/>
              </a:bodyPr>
              <a:lstStyle/>
              <a:p>
                <a:pPr algn="ctr"/>
                <a:r>
                  <a:rPr lang="en-US" altLang="ja-JP" sz="2400" dirty="0" smtClean="0">
                    <a:latin typeface="Arial" panose="020B0604020202020204" pitchFamily="34" charset="0"/>
                    <a:cs typeface="Arial" panose="020B0604020202020204" pitchFamily="34" charset="0"/>
                  </a:rPr>
                  <a:t>Password </a:t>
                </a:r>
              </a:p>
              <a:p>
                <a:pPr algn="ctr"/>
                <a:r>
                  <a:rPr lang="en-US" altLang="ja-JP" sz="2400" dirty="0" smtClean="0">
                    <a:latin typeface="Arial" panose="020B0604020202020204" pitchFamily="34" charset="0"/>
                    <a:cs typeface="Arial" panose="020B0604020202020204" pitchFamily="34" charset="0"/>
                  </a:rPr>
                  <a:t>reset</a:t>
                </a:r>
                <a:endParaRPr kumimoji="1" lang="ja-JP" altLang="en-US" sz="2400" dirty="0">
                  <a:latin typeface="Arial" panose="020B0604020202020204" pitchFamily="34" charset="0"/>
                  <a:cs typeface="Arial" panose="020B0604020202020204" pitchFamily="34" charset="0"/>
                </a:endParaRPr>
              </a:p>
            </p:txBody>
          </p:sp>
          <p:sp>
            <p:nvSpPr>
              <p:cNvPr id="80" name="テキスト ボックス 79"/>
              <p:cNvSpPr txBox="1"/>
              <p:nvPr/>
            </p:nvSpPr>
            <p:spPr>
              <a:xfrm>
                <a:off x="5982878" y="4186253"/>
                <a:ext cx="414403" cy="295475"/>
              </a:xfrm>
              <a:prstGeom prst="rect">
                <a:avLst/>
              </a:prstGeom>
              <a:grpFill/>
            </p:spPr>
            <p:txBody>
              <a:bodyPr wrap="none" rtlCol="0">
                <a:spAutoFit/>
              </a:bodyPr>
              <a:lstStyle/>
              <a:p>
                <a:r>
                  <a:rPr lang="en-US" altLang="ja-JP" sz="2400" dirty="0" smtClean="0">
                    <a:latin typeface="Arial" panose="020B0604020202020204" pitchFamily="34" charset="0"/>
                    <a:cs typeface="Arial" panose="020B0604020202020204" pitchFamily="34" charset="0"/>
                  </a:rPr>
                  <a:t>Tell</a:t>
                </a:r>
                <a:endParaRPr kumimoji="1" lang="ja-JP" altLang="en-US" sz="2400" dirty="0">
                  <a:latin typeface="Arial" panose="020B0604020202020204" pitchFamily="34" charset="0"/>
                  <a:cs typeface="Arial" panose="020B0604020202020204" pitchFamily="34" charset="0"/>
                </a:endParaRPr>
              </a:p>
            </p:txBody>
          </p:sp>
        </p:grpSp>
        <p:sp>
          <p:nvSpPr>
            <p:cNvPr id="76" name="テキスト ボックス 75"/>
            <p:cNvSpPr txBox="1"/>
            <p:nvPr/>
          </p:nvSpPr>
          <p:spPr>
            <a:xfrm>
              <a:off x="7520801" y="4587781"/>
              <a:ext cx="1941534" cy="461665"/>
            </a:xfrm>
            <a:prstGeom prst="rect">
              <a:avLst/>
            </a:prstGeom>
            <a:solidFill>
              <a:schemeClr val="accent2">
                <a:lumMod val="60000"/>
                <a:lumOff val="40000"/>
              </a:schemeClr>
            </a:solidFill>
          </p:spPr>
          <p:txBody>
            <a:bodyPr wrap="square" rtlCol="0">
              <a:spAutoFit/>
            </a:bodyPr>
            <a:lstStyle/>
            <a:p>
              <a:r>
                <a:rPr lang="en-US" altLang="ja-JP" sz="2400" dirty="0" smtClean="0">
                  <a:latin typeface="Arial" panose="020B0604020202020204" pitchFamily="34" charset="0"/>
                  <a:cs typeface="Arial" panose="020B0604020202020204" pitchFamily="34" charset="0"/>
                </a:rPr>
                <a:t>080 - 11 - 22</a:t>
              </a:r>
              <a:endParaRPr lang="ja-JP" altLang="en-US" sz="2400" dirty="0">
                <a:latin typeface="Arial" panose="020B0604020202020204" pitchFamily="34" charset="0"/>
                <a:cs typeface="Arial" panose="020B0604020202020204" pitchFamily="34" charset="0"/>
              </a:endParaRPr>
            </a:p>
          </p:txBody>
        </p:sp>
        <p:sp>
          <p:nvSpPr>
            <p:cNvPr id="77" name="角丸四角形 76"/>
            <p:cNvSpPr/>
            <p:nvPr/>
          </p:nvSpPr>
          <p:spPr>
            <a:xfrm>
              <a:off x="7487328" y="4585050"/>
              <a:ext cx="1941534" cy="428542"/>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grpSp>
      <p:graphicFrame>
        <p:nvGraphicFramePr>
          <p:cNvPr id="70" name="Object 10"/>
          <p:cNvGraphicFramePr>
            <a:graphicFrameLocks noChangeAspect="1"/>
          </p:cNvGraphicFramePr>
          <p:nvPr>
            <p:extLst>
              <p:ext uri="{D42A27DB-BD31-4B8C-83A1-F6EECF244321}">
                <p14:modId xmlns:p14="http://schemas.microsoft.com/office/powerpoint/2010/main" val="4111730031"/>
              </p:ext>
            </p:extLst>
          </p:nvPr>
        </p:nvGraphicFramePr>
        <p:xfrm>
          <a:off x="10378120" y="3137852"/>
          <a:ext cx="497493" cy="739720"/>
        </p:xfrm>
        <a:graphic>
          <a:graphicData uri="http://schemas.openxmlformats.org/presentationml/2006/ole">
            <mc:AlternateContent xmlns:mc="http://schemas.openxmlformats.org/markup-compatibility/2006">
              <mc:Choice xmlns:v="urn:schemas-microsoft-com:vml" Requires="v">
                <p:oleObj spid="_x0000_s1138" name="VISIO" r:id="rId9" imgW="1432560" imgH="2130552" progId="Visio.Drawing.6">
                  <p:embed/>
                </p:oleObj>
              </mc:Choice>
              <mc:Fallback>
                <p:oleObj name="VISIO" r:id="rId9" imgW="1432560" imgH="2130552" progId="Visio.Drawing.6">
                  <p:embed/>
                  <p:pic>
                    <p:nvPicPr>
                      <p:cNvPr id="5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8120" y="3137852"/>
                        <a:ext cx="497493" cy="739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043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5" grpId="0" animBg="1"/>
      <p:bldP spid="37" grpId="0" animBg="1"/>
      <p:bldP spid="38" grpId="0" animBg="1"/>
      <p:bldP spid="40" grpId="0" animBg="1"/>
      <p:bldP spid="41" grpId="0"/>
      <p:bldP spid="42" grpId="0"/>
      <p:bldP spid="44" grpId="0" animBg="1"/>
      <p:bldP spid="46" grpId="0"/>
      <p:bldP spid="5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373" y="2337434"/>
            <a:ext cx="2583733" cy="1937799"/>
          </a:xfrm>
          <a:prstGeom prst="rect">
            <a:avLst/>
          </a:prstGeom>
        </p:spPr>
      </p:pic>
      <p:sp>
        <p:nvSpPr>
          <p:cNvPr id="3" name="コンテンツ プレースホルダー 2"/>
          <p:cNvSpPr>
            <a:spLocks noGrp="1"/>
          </p:cNvSpPr>
          <p:nvPr>
            <p:ph idx="1"/>
          </p:nvPr>
        </p:nvSpPr>
        <p:spPr>
          <a:xfrm>
            <a:off x="838200" y="1825625"/>
            <a:ext cx="10515600" cy="4351338"/>
          </a:xfrm>
        </p:spPr>
        <p:txBody>
          <a:bodyPr>
            <a:normAutofit/>
          </a:bodyPr>
          <a:lstStyle/>
          <a:p>
            <a:pPr marL="0" indent="0">
              <a:buNone/>
            </a:pPr>
            <a:r>
              <a:rPr lang="en-US" altLang="ja-JP" dirty="0" smtClean="0">
                <a:latin typeface="Arial" panose="020B0604020202020204" pitchFamily="34" charset="0"/>
                <a:cs typeface="Arial" panose="020B0604020202020204" pitchFamily="34" charset="0"/>
              </a:rPr>
              <a:t>1. Use an URL for password reset </a:t>
            </a:r>
            <a:r>
              <a:rPr lang="en-US" altLang="ja-JP" dirty="0">
                <a:latin typeface="Arial" panose="020B0604020202020204" pitchFamily="34" charset="0"/>
                <a:cs typeface="Arial" panose="020B0604020202020204" pitchFamily="34" charset="0"/>
              </a:rPr>
              <a:t>instead of </a:t>
            </a:r>
            <a:r>
              <a:rPr lang="en-US" altLang="ja-JP" dirty="0" smtClean="0">
                <a:latin typeface="Arial" panose="020B0604020202020204" pitchFamily="34" charset="0"/>
                <a:cs typeface="Arial" panose="020B0604020202020204" pitchFamily="34" charset="0"/>
              </a:rPr>
              <a:t>SMS </a:t>
            </a:r>
            <a:r>
              <a:rPr lang="en-US" altLang="ja-JP" dirty="0">
                <a:latin typeface="Arial" panose="020B0604020202020204" pitchFamily="34" charset="0"/>
                <a:cs typeface="Arial" panose="020B0604020202020204" pitchFamily="34" charset="0"/>
              </a:rPr>
              <a:t>reset </a:t>
            </a:r>
            <a:r>
              <a:rPr lang="en-US" altLang="ja-JP" dirty="0" smtClean="0">
                <a:latin typeface="Arial" panose="020B0604020202020204" pitchFamily="34" charset="0"/>
                <a:cs typeface="Arial" panose="020B0604020202020204" pitchFamily="34" charset="0"/>
              </a:rPr>
              <a:t>code.</a:t>
            </a:r>
          </a:p>
          <a:p>
            <a:endParaRPr lang="en-US" altLang="ja-JP" dirty="0"/>
          </a:p>
          <a:p>
            <a:pPr marL="0" indent="0">
              <a:buNone/>
            </a:pPr>
            <a:endParaRPr lang="en-US" altLang="ja-JP" dirty="0"/>
          </a:p>
          <a:p>
            <a:endParaRPr lang="en-US" altLang="ja-JP" dirty="0" smtClean="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pPr marL="0" indent="0">
              <a:buNone/>
            </a:pPr>
            <a:r>
              <a:rPr lang="en-US" altLang="ja-JP" dirty="0" smtClean="0">
                <a:latin typeface="Arial" panose="020B0604020202020204" pitchFamily="34" charset="0"/>
                <a:cs typeface="Arial" panose="020B0604020202020204" pitchFamily="34" charset="0"/>
              </a:rPr>
              <a:t>2. Specify </a:t>
            </a:r>
            <a:r>
              <a:rPr lang="en-US" altLang="ja-JP" dirty="0">
                <a:latin typeface="Arial" panose="020B0604020202020204" pitchFamily="34" charset="0"/>
                <a:cs typeface="Arial" panose="020B0604020202020204" pitchFamily="34" charset="0"/>
              </a:rPr>
              <a:t>the service name in the SMS </a:t>
            </a:r>
            <a:r>
              <a:rPr lang="en-US" altLang="ja-JP" dirty="0" smtClean="0">
                <a:latin typeface="Arial" panose="020B0604020202020204" pitchFamily="34" charset="0"/>
                <a:cs typeface="Arial" panose="020B0604020202020204" pitchFamily="34" charset="0"/>
              </a:rPr>
              <a:t>message.</a:t>
            </a:r>
            <a:endParaRPr lang="en-US" altLang="ja-JP" dirty="0">
              <a:latin typeface="Arial" panose="020B0604020202020204" pitchFamily="34" charset="0"/>
              <a:cs typeface="Arial" panose="020B0604020202020204" pitchFamily="34" charset="0"/>
            </a:endParaRPr>
          </a:p>
          <a:p>
            <a:endParaRPr lang="en-US" altLang="ja-JP" dirty="0" smtClean="0">
              <a:latin typeface="Arial" panose="020B0604020202020204" pitchFamily="34" charset="0"/>
              <a:cs typeface="Arial" panose="020B0604020202020204" pitchFamily="34" charset="0"/>
            </a:endParaRPr>
          </a:p>
          <a:p>
            <a:pPr marL="0" indent="0">
              <a:buNone/>
            </a:pPr>
            <a:r>
              <a:rPr lang="en-US" altLang="ja-JP" dirty="0" smtClean="0">
                <a:latin typeface="Arial" panose="020B0604020202020204" pitchFamily="34" charset="0"/>
                <a:cs typeface="Arial" panose="020B0604020202020204" pitchFamily="34" charset="0"/>
              </a:rPr>
              <a:t>3. Warn </a:t>
            </a:r>
            <a:r>
              <a:rPr lang="en-US" altLang="ja-JP" dirty="0">
                <a:latin typeface="Arial" panose="020B0604020202020204" pitchFamily="34" charset="0"/>
                <a:cs typeface="Arial" panose="020B0604020202020204" pitchFamily="34" charset="0"/>
              </a:rPr>
              <a:t>password reset </a:t>
            </a:r>
            <a:r>
              <a:rPr lang="en-US" altLang="ja-JP" dirty="0" smtClean="0">
                <a:latin typeface="Arial" panose="020B0604020202020204" pitchFamily="34" charset="0"/>
                <a:cs typeface="Arial" panose="020B0604020202020204" pitchFamily="34" charset="0"/>
              </a:rPr>
              <a:t>in</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the </a:t>
            </a:r>
            <a:r>
              <a:rPr lang="en-US" altLang="ja-JP" dirty="0">
                <a:latin typeface="Arial" panose="020B0604020202020204" pitchFamily="34" charset="0"/>
                <a:cs typeface="Arial" panose="020B0604020202020204" pitchFamily="34" charset="0"/>
              </a:rPr>
              <a:t>SMS </a:t>
            </a:r>
            <a:r>
              <a:rPr lang="en-US" altLang="ja-JP" dirty="0" smtClean="0">
                <a:latin typeface="Arial" panose="020B0604020202020204" pitchFamily="34" charset="0"/>
                <a:cs typeface="Arial" panose="020B0604020202020204" pitchFamily="34" charset="0"/>
              </a:rPr>
              <a:t>message.</a:t>
            </a:r>
            <a:endParaRPr lang="en-US" altLang="ja-JP" dirty="0">
              <a:latin typeface="Arial" panose="020B0604020202020204" pitchFamily="34" charset="0"/>
              <a:cs typeface="Arial" panose="020B0604020202020204" pitchFamily="34" charset="0"/>
            </a:endParaRPr>
          </a:p>
        </p:txBody>
      </p:sp>
      <p:grpSp>
        <p:nvGrpSpPr>
          <p:cNvPr id="20" name="グループ化 19"/>
          <p:cNvGrpSpPr/>
          <p:nvPr/>
        </p:nvGrpSpPr>
        <p:grpSpPr>
          <a:xfrm>
            <a:off x="3520826" y="2352700"/>
            <a:ext cx="4270214" cy="1889595"/>
            <a:chOff x="5225685" y="2424413"/>
            <a:chExt cx="3205294" cy="1082187"/>
          </a:xfrm>
        </p:grpSpPr>
        <p:sp>
          <p:nvSpPr>
            <p:cNvPr id="12" name="角丸四角形吹き出し 11"/>
            <p:cNvSpPr/>
            <p:nvPr/>
          </p:nvSpPr>
          <p:spPr>
            <a:xfrm>
              <a:off x="5225685" y="2619658"/>
              <a:ext cx="1620450" cy="489568"/>
            </a:xfrm>
            <a:prstGeom prst="wedgeRoundRectCallout">
              <a:avLst>
                <a:gd name="adj1" fmla="val -43747"/>
                <a:gd name="adj2" fmla="val 63246"/>
                <a:gd name="adj3" fmla="val 1666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panose="020B0604020202020204" pitchFamily="34" charset="0"/>
                  <a:cs typeface="Arial" panose="020B0604020202020204" pitchFamily="34" charset="0"/>
                </a:rPr>
                <a:t>Please reset under site</a:t>
              </a:r>
            </a:p>
            <a:p>
              <a:pPr algn="ctr"/>
              <a:r>
                <a:rPr lang="en-US" altLang="ja-JP" dirty="0" smtClean="0">
                  <a:solidFill>
                    <a:schemeClr val="accent5"/>
                  </a:solidFill>
                  <a:latin typeface="Arial" panose="020B0604020202020204" pitchFamily="34" charset="0"/>
                  <a:cs typeface="Arial" panose="020B0604020202020204" pitchFamily="34" charset="0"/>
                </a:rPr>
                <a:t>https://aaaa/bbbb</a:t>
              </a:r>
              <a:endParaRPr kumimoji="1" lang="ja-JP" altLang="en-US" dirty="0">
                <a:solidFill>
                  <a:schemeClr val="accent5"/>
                </a:solidFill>
                <a:latin typeface="Arial" panose="020B0604020202020204" pitchFamily="34" charset="0"/>
                <a:cs typeface="Arial" panose="020B0604020202020204" pitchFamily="34" charset="0"/>
              </a:endParaRPr>
            </a:p>
          </p:txBody>
        </p:sp>
        <p:sp>
          <p:nvSpPr>
            <p:cNvPr id="13" name="正方形/長方形 12"/>
            <p:cNvSpPr/>
            <p:nvPr/>
          </p:nvSpPr>
          <p:spPr>
            <a:xfrm>
              <a:off x="7170616" y="2424413"/>
              <a:ext cx="1242619" cy="1082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59796" y="2429731"/>
              <a:ext cx="889436" cy="211520"/>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Sign up B</a:t>
              </a:r>
            </a:p>
          </p:txBody>
        </p:sp>
        <p:sp>
          <p:nvSpPr>
            <p:cNvPr id="15" name="テキスト ボックス 14"/>
            <p:cNvSpPr txBox="1"/>
            <p:nvPr/>
          </p:nvSpPr>
          <p:spPr>
            <a:xfrm>
              <a:off x="7140008" y="2768871"/>
              <a:ext cx="788364" cy="176266"/>
            </a:xfrm>
            <a:prstGeom prst="rect">
              <a:avLst/>
            </a:prstGeom>
            <a:noFill/>
          </p:spPr>
          <p:txBody>
            <a:bodyPr wrap="none" rtlCol="0">
              <a:spAutoFit/>
            </a:bodyPr>
            <a:lstStyle/>
            <a:p>
              <a:r>
                <a:rPr lang="en-US" altLang="ja-JP" sz="1400" dirty="0">
                  <a:latin typeface="Arial" panose="020B0604020202020204" pitchFamily="34" charset="0"/>
                  <a:cs typeface="Arial" panose="020B0604020202020204" pitchFamily="34" charset="0"/>
                </a:rPr>
                <a:t>Enter code</a:t>
              </a:r>
              <a:endParaRPr lang="ja-JP" altLang="en-US" sz="1400" dirty="0">
                <a:latin typeface="Arial" panose="020B0604020202020204" pitchFamily="34" charset="0"/>
                <a:cs typeface="Arial" panose="020B0604020202020204" pitchFamily="34" charset="0"/>
              </a:endParaRPr>
            </a:p>
          </p:txBody>
        </p:sp>
        <p:sp>
          <p:nvSpPr>
            <p:cNvPr id="16" name="角丸四角形 15"/>
            <p:cNvSpPr/>
            <p:nvPr/>
          </p:nvSpPr>
          <p:spPr>
            <a:xfrm>
              <a:off x="7231684" y="2961217"/>
              <a:ext cx="1119931" cy="1588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152321" y="2952516"/>
              <a:ext cx="1278658" cy="176266"/>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https://</a:t>
              </a:r>
              <a:r>
                <a:rPr lang="en-US" altLang="ja-JP" sz="1400" dirty="0" smtClean="0">
                  <a:latin typeface="Arial" panose="020B0604020202020204" pitchFamily="34" charset="0"/>
                  <a:cs typeface="Arial" panose="020B0604020202020204" pitchFamily="34" charset="0"/>
                </a:rPr>
                <a:t>aaaa/bbbb</a:t>
              </a:r>
              <a:endParaRPr lang="ja-JP" altLang="en-US" sz="1400" dirty="0">
                <a:latin typeface="Arial" panose="020B0604020202020204" pitchFamily="34" charset="0"/>
                <a:cs typeface="Arial" panose="020B0604020202020204" pitchFamily="34" charset="0"/>
              </a:endParaRPr>
            </a:p>
          </p:txBody>
        </p:sp>
      </p:grpSp>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Gelernter et al</a:t>
            </a:r>
            <a:r>
              <a:rPr lang="en-US" altLang="ja-JP" dirty="0" smtClean="0">
                <a:latin typeface="Arial" panose="020B0604020202020204" pitchFamily="34" charset="0"/>
                <a:cs typeface="Arial" panose="020B0604020202020204" pitchFamily="34" charset="0"/>
              </a:rPr>
              <a:t>.’s </a:t>
            </a:r>
            <a:r>
              <a:rPr lang="en-US" altLang="ja-JP" dirty="0">
                <a:latin typeface="Arial" panose="020B0604020202020204" pitchFamily="34" charset="0"/>
                <a:cs typeface="Arial" panose="020B0604020202020204" pitchFamily="34" charset="0"/>
              </a:rPr>
              <a:t>S</a:t>
            </a:r>
            <a:r>
              <a:rPr lang="en-US" altLang="ja-JP" dirty="0" smtClean="0">
                <a:latin typeface="Arial" panose="020B0604020202020204" pitchFamily="34" charset="0"/>
                <a:cs typeface="Arial" panose="020B0604020202020204" pitchFamily="34" charset="0"/>
              </a:rPr>
              <a:t>uggestions </a:t>
            </a:r>
            <a:endParaRPr kumimoji="1" lang="ja-JP" altLang="en-US" dirty="0">
              <a:latin typeface="Arial" panose="020B0604020202020204" pitchFamily="34" charset="0"/>
              <a:cs typeface="Arial" panose="020B0604020202020204" pitchFamily="34" charset="0"/>
            </a:endParaRPr>
          </a:p>
        </p:txBody>
      </p:sp>
      <p:sp>
        <p:nvSpPr>
          <p:cNvPr id="18" name="角丸四角形吹き出し 17"/>
          <p:cNvSpPr/>
          <p:nvPr/>
        </p:nvSpPr>
        <p:spPr>
          <a:xfrm>
            <a:off x="8653868" y="5138026"/>
            <a:ext cx="3037043" cy="1160436"/>
          </a:xfrm>
          <a:prstGeom prst="wedgeRoundRectCallout">
            <a:avLst>
              <a:gd name="adj1" fmla="val -61033"/>
              <a:gd name="adj2" fmla="val 34599"/>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Arial" panose="020B0604020202020204" pitchFamily="34" charset="0"/>
                <a:cs typeface="Arial" panose="020B0604020202020204" pitchFamily="34" charset="0"/>
              </a:rPr>
              <a:t>Your S! JAPAN</a:t>
            </a:r>
            <a:r>
              <a:rPr kumimoji="1" lang="en-US" altLang="ja-JP" dirty="0" smtClean="0">
                <a:solidFill>
                  <a:srgbClr val="FF0000"/>
                </a:solidFill>
                <a:latin typeface="Arial" panose="020B0604020202020204" pitchFamily="34" charset="0"/>
                <a:cs typeface="Arial" panose="020B0604020202020204" pitchFamily="34" charset="0"/>
              </a:rPr>
              <a:t> </a:t>
            </a:r>
            <a:r>
              <a:rPr lang="en-US" altLang="ja-JP" dirty="0" smtClean="0">
                <a:solidFill>
                  <a:srgbClr val="FF0000"/>
                </a:solidFill>
                <a:latin typeface="Arial" panose="020B0604020202020204" pitchFamily="34" charset="0"/>
                <a:cs typeface="Arial" panose="020B0604020202020204" pitchFamily="34" charset="0"/>
              </a:rPr>
              <a:t>password reset code</a:t>
            </a:r>
            <a:r>
              <a:rPr lang="en-US" altLang="ja-JP" dirty="0" smtClean="0">
                <a:solidFill>
                  <a:schemeClr val="tx1"/>
                </a:solidFill>
                <a:latin typeface="Arial" panose="020B0604020202020204" pitchFamily="34" charset="0"/>
                <a:cs typeface="Arial" panose="020B0604020202020204" pitchFamily="34" charset="0"/>
              </a:rPr>
              <a:t> is </a:t>
            </a:r>
            <a:r>
              <a:rPr lang="en-US" altLang="ja-JP" u="sng" dirty="0" smtClean="0">
                <a:solidFill>
                  <a:srgbClr val="0070C0"/>
                </a:solidFill>
                <a:latin typeface="Arial" panose="020B0604020202020204" pitchFamily="34" charset="0"/>
                <a:cs typeface="Arial" panose="020B0604020202020204" pitchFamily="34" charset="0"/>
              </a:rPr>
              <a:t>259003</a:t>
            </a:r>
            <a:r>
              <a:rPr lang="en-US" altLang="ja-JP" dirty="0" smtClean="0">
                <a:solidFill>
                  <a:schemeClr val="tx1"/>
                </a:solidFill>
                <a:latin typeface="Arial" panose="020B0604020202020204" pitchFamily="34" charset="0"/>
                <a:cs typeface="Arial" panose="020B0604020202020204" pitchFamily="34" charset="0"/>
              </a:rPr>
              <a:t>. You can’t </a:t>
            </a:r>
            <a:r>
              <a:rPr lang="en-US" altLang="ja-JP" dirty="0">
                <a:solidFill>
                  <a:schemeClr val="tx1"/>
                </a:solidFill>
                <a:latin typeface="Arial" panose="020B0604020202020204" pitchFamily="34" charset="0"/>
                <a:cs typeface="Arial" panose="020B0604020202020204" pitchFamily="34" charset="0"/>
              </a:rPr>
              <a:t>reply </a:t>
            </a:r>
            <a:r>
              <a:rPr lang="en-US" altLang="ja-JP" dirty="0" smtClean="0">
                <a:solidFill>
                  <a:schemeClr val="tx1"/>
                </a:solidFill>
                <a:latin typeface="Arial" panose="020B0604020202020204" pitchFamily="34" charset="0"/>
                <a:cs typeface="Arial" panose="020B0604020202020204" pitchFamily="34" charset="0"/>
              </a:rPr>
              <a:t>this message.</a:t>
            </a:r>
            <a:endParaRPr lang="en-US" altLang="ja-JP" dirty="0">
              <a:solidFill>
                <a:schemeClr val="tx1"/>
              </a:solidFill>
              <a:latin typeface="Arial" panose="020B0604020202020204" pitchFamily="34" charset="0"/>
              <a:cs typeface="Arial" panose="020B0604020202020204" pitchFamily="34" charset="0"/>
            </a:endParaRPr>
          </a:p>
        </p:txBody>
      </p:sp>
      <p:sp>
        <p:nvSpPr>
          <p:cNvPr id="22" name="角丸四角形吹き出し 21"/>
          <p:cNvSpPr/>
          <p:nvPr/>
        </p:nvSpPr>
        <p:spPr>
          <a:xfrm>
            <a:off x="8771150" y="3473851"/>
            <a:ext cx="2802481" cy="1056862"/>
          </a:xfrm>
          <a:prstGeom prst="wedgeRoundRectCallout">
            <a:avLst>
              <a:gd name="adj1" fmla="val -59047"/>
              <a:gd name="adj2" fmla="val 42123"/>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Arial" panose="020B0604020202020204" pitchFamily="34" charset="0"/>
                <a:cs typeface="Arial" panose="020B0604020202020204" pitchFamily="34" charset="0"/>
              </a:rPr>
              <a:t>Your </a:t>
            </a:r>
            <a:r>
              <a:rPr lang="en-US" altLang="ja-JP" dirty="0" smtClean="0">
                <a:solidFill>
                  <a:schemeClr val="tx1"/>
                </a:solidFill>
                <a:latin typeface="Arial" panose="020B0604020202020204" pitchFamily="34" charset="0"/>
                <a:cs typeface="Arial" panose="020B0604020202020204" pitchFamily="34" charset="0"/>
              </a:rPr>
              <a:t>verification code is </a:t>
            </a:r>
            <a:r>
              <a:rPr lang="en-US" altLang="ja-JP" u="sng" dirty="0">
                <a:solidFill>
                  <a:srgbClr val="0070C0"/>
                </a:solidFill>
                <a:latin typeface="Arial" panose="020B0604020202020204" pitchFamily="34" charset="0"/>
                <a:cs typeface="Arial" panose="020B0604020202020204" pitchFamily="34" charset="0"/>
              </a:rPr>
              <a:t>259003</a:t>
            </a:r>
            <a:r>
              <a:rPr lang="en-US" altLang="ja-JP" dirty="0">
                <a:solidFill>
                  <a:schemeClr val="tx1"/>
                </a:solidFill>
                <a:latin typeface="Arial" panose="020B0604020202020204" pitchFamily="34" charset="0"/>
                <a:cs typeface="Arial" panose="020B0604020202020204" pitchFamily="34" charset="0"/>
              </a:rPr>
              <a:t>. </a:t>
            </a:r>
            <a:r>
              <a:rPr lang="en-US" altLang="ja-JP" dirty="0" smtClean="0">
                <a:solidFill>
                  <a:schemeClr val="tx1"/>
                </a:solidFill>
                <a:latin typeface="Arial" panose="020B0604020202020204" pitchFamily="34" charset="0"/>
                <a:cs typeface="Arial" panose="020B0604020202020204" pitchFamily="34" charset="0"/>
              </a:rPr>
              <a:t>You can’t </a:t>
            </a:r>
            <a:r>
              <a:rPr lang="en-US" altLang="ja-JP" dirty="0">
                <a:solidFill>
                  <a:schemeClr val="tx1"/>
                </a:solidFill>
                <a:latin typeface="Arial" panose="020B0604020202020204" pitchFamily="34" charset="0"/>
                <a:cs typeface="Arial" panose="020B0604020202020204" pitchFamily="34" charset="0"/>
              </a:rPr>
              <a:t>reply </a:t>
            </a:r>
            <a:r>
              <a:rPr lang="en-US" altLang="ja-JP" dirty="0" smtClean="0">
                <a:solidFill>
                  <a:schemeClr val="tx1"/>
                </a:solidFill>
                <a:latin typeface="Arial" panose="020B0604020202020204" pitchFamily="34" charset="0"/>
                <a:cs typeface="Arial" panose="020B0604020202020204" pitchFamily="34" charset="0"/>
              </a:rPr>
              <a:t>this message. </a:t>
            </a:r>
            <a:r>
              <a:rPr lang="en-US" altLang="ja-JP" dirty="0">
                <a:solidFill>
                  <a:srgbClr val="FF0000"/>
                </a:solidFill>
                <a:latin typeface="Arial" panose="020B0604020202020204" pitchFamily="34" charset="0"/>
                <a:cs typeface="Arial" panose="020B0604020202020204" pitchFamily="34" charset="0"/>
              </a:rPr>
              <a:t>S! </a:t>
            </a:r>
            <a:r>
              <a:rPr lang="en-US" altLang="ja-JP" dirty="0" smtClean="0">
                <a:solidFill>
                  <a:srgbClr val="FF0000"/>
                </a:solidFill>
                <a:latin typeface="Arial" panose="020B0604020202020204" pitchFamily="34" charset="0"/>
                <a:cs typeface="Arial" panose="020B0604020202020204" pitchFamily="34" charset="0"/>
              </a:rPr>
              <a:t>JAPAN</a:t>
            </a:r>
            <a:endParaRPr lang="en-US" altLang="ja-JP" dirty="0">
              <a:solidFill>
                <a:srgbClr val="FF0000"/>
              </a:solidFill>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5</a:t>
            </a:fld>
            <a:endParaRPr kumimoji="1" lang="ja-JP" altLang="en-US"/>
          </a:p>
        </p:txBody>
      </p:sp>
    </p:spTree>
    <p:extLst>
      <p:ext uri="{BB962C8B-B14F-4D97-AF65-F5344CB8AC3E}">
        <p14:creationId xmlns:p14="http://schemas.microsoft.com/office/powerpoint/2010/main" val="89765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825625"/>
            <a:ext cx="10515600" cy="4351338"/>
          </a:xfrm>
        </p:spPr>
        <p:txBody>
          <a:bodyPr>
            <a:normAutofit/>
          </a:bodyPr>
          <a:lstStyle/>
          <a:p>
            <a:pPr marL="0" indent="0">
              <a:buNone/>
            </a:pPr>
            <a:r>
              <a:rPr lang="en-US" altLang="ja-JP" dirty="0" smtClean="0">
                <a:latin typeface="Arial" panose="020B0604020202020204" pitchFamily="34" charset="0"/>
                <a:cs typeface="Arial" panose="020B0604020202020204" pitchFamily="34" charset="0"/>
              </a:rPr>
              <a:t>1. Use an URL for password reset </a:t>
            </a:r>
            <a:r>
              <a:rPr lang="en-US" altLang="ja-JP" dirty="0">
                <a:latin typeface="Arial" panose="020B0604020202020204" pitchFamily="34" charset="0"/>
                <a:cs typeface="Arial" panose="020B0604020202020204" pitchFamily="34" charset="0"/>
              </a:rPr>
              <a:t>instead of </a:t>
            </a:r>
            <a:r>
              <a:rPr lang="en-US" altLang="ja-JP" dirty="0" smtClean="0">
                <a:latin typeface="Arial" panose="020B0604020202020204" pitchFamily="34" charset="0"/>
                <a:cs typeface="Arial" panose="020B0604020202020204" pitchFamily="34" charset="0"/>
              </a:rPr>
              <a:t>SMS </a:t>
            </a:r>
            <a:r>
              <a:rPr lang="en-US" altLang="ja-JP" dirty="0">
                <a:latin typeface="Arial" panose="020B0604020202020204" pitchFamily="34" charset="0"/>
                <a:cs typeface="Arial" panose="020B0604020202020204" pitchFamily="34" charset="0"/>
              </a:rPr>
              <a:t>reset </a:t>
            </a:r>
            <a:r>
              <a:rPr lang="en-US" altLang="ja-JP" dirty="0" smtClean="0">
                <a:latin typeface="Arial" panose="020B0604020202020204" pitchFamily="34" charset="0"/>
                <a:cs typeface="Arial" panose="020B0604020202020204" pitchFamily="34" charset="0"/>
              </a:rPr>
              <a:t>code.</a:t>
            </a:r>
          </a:p>
          <a:p>
            <a:pPr>
              <a:buFont typeface="Wingdings" panose="05000000000000000000" pitchFamily="2" charset="2"/>
              <a:buChar char="à"/>
            </a:pPr>
            <a:r>
              <a:rPr lang="en-US" altLang="ja-JP" dirty="0" smtClean="0">
                <a:solidFill>
                  <a:srgbClr val="FF0000"/>
                </a:solidFill>
                <a:latin typeface="Arial" panose="020B0604020202020204" pitchFamily="34" charset="0"/>
                <a:cs typeface="Arial" panose="020B0604020202020204" pitchFamily="34" charset="0"/>
                <a:sym typeface="Wingdings" panose="05000000000000000000" pitchFamily="2" charset="2"/>
              </a:rPr>
              <a:t>Cannot be judged for genuine or faked.</a:t>
            </a:r>
          </a:p>
          <a:p>
            <a:pPr>
              <a:buFont typeface="Wingdings" panose="05000000000000000000" pitchFamily="2" charset="2"/>
              <a:buChar char="à"/>
            </a:pPr>
            <a:r>
              <a:rPr lang="en-US" altLang="ja-JP" dirty="0">
                <a:solidFill>
                  <a:srgbClr val="FF0000"/>
                </a:solidFill>
                <a:latin typeface="Arial" panose="020B0604020202020204" pitchFamily="34" charset="0"/>
                <a:cs typeface="Arial" panose="020B0604020202020204" pitchFamily="34" charset="0"/>
                <a:sym typeface="Wingdings" panose="05000000000000000000" pitchFamily="2" charset="2"/>
              </a:rPr>
              <a:t>N</a:t>
            </a:r>
            <a:r>
              <a:rPr lang="en-US" altLang="ja-JP" dirty="0" smtClean="0">
                <a:solidFill>
                  <a:srgbClr val="FF0000"/>
                </a:solidFill>
                <a:latin typeface="Arial" panose="020B0604020202020204" pitchFamily="34" charset="0"/>
                <a:cs typeface="Arial" panose="020B0604020202020204" pitchFamily="34" charset="0"/>
                <a:sym typeface="Wingdings" panose="05000000000000000000" pitchFamily="2" charset="2"/>
              </a:rPr>
              <a:t>ew phishing target.</a:t>
            </a:r>
            <a:endParaRPr lang="en-US" altLang="ja-JP" dirty="0" smtClean="0">
              <a:solidFill>
                <a:srgbClr val="FF0000"/>
              </a:solidFill>
              <a:latin typeface="Arial" panose="020B0604020202020204" pitchFamily="34" charset="0"/>
              <a:cs typeface="Arial" panose="020B0604020202020204" pitchFamily="34" charset="0"/>
            </a:endParaRPr>
          </a:p>
          <a:p>
            <a:pPr marL="0" indent="0">
              <a:buNone/>
            </a:pPr>
            <a:endParaRPr lang="en-US" altLang="ja-JP" dirty="0">
              <a:latin typeface="Arial" panose="020B0604020202020204" pitchFamily="34" charset="0"/>
              <a:cs typeface="Arial" panose="020B0604020202020204" pitchFamily="34" charset="0"/>
            </a:endParaRPr>
          </a:p>
          <a:p>
            <a:pPr marL="0" indent="0">
              <a:buNone/>
            </a:pPr>
            <a:r>
              <a:rPr lang="en-US" altLang="ja-JP" dirty="0" smtClean="0">
                <a:latin typeface="Arial" panose="020B0604020202020204" pitchFamily="34" charset="0"/>
                <a:cs typeface="Arial" panose="020B0604020202020204" pitchFamily="34" charset="0"/>
              </a:rPr>
              <a:t>2. Specify </a:t>
            </a:r>
            <a:r>
              <a:rPr lang="en-US" altLang="ja-JP" dirty="0">
                <a:latin typeface="Arial" panose="020B0604020202020204" pitchFamily="34" charset="0"/>
                <a:cs typeface="Arial" panose="020B0604020202020204" pitchFamily="34" charset="0"/>
              </a:rPr>
              <a:t>the service name in the SMS </a:t>
            </a:r>
            <a:r>
              <a:rPr lang="en-US" altLang="ja-JP" dirty="0" smtClean="0">
                <a:latin typeface="Arial" panose="020B0604020202020204" pitchFamily="34" charset="0"/>
                <a:cs typeface="Arial" panose="020B0604020202020204" pitchFamily="34" charset="0"/>
              </a:rPr>
              <a:t>message.</a:t>
            </a:r>
          </a:p>
          <a:p>
            <a:pPr marL="0" indent="0">
              <a:buNone/>
            </a:pPr>
            <a:r>
              <a:rPr lang="en-US" altLang="ja-JP" dirty="0" smtClean="0">
                <a:latin typeface="Arial" panose="020B0604020202020204" pitchFamily="34" charset="0"/>
                <a:cs typeface="Arial" panose="020B0604020202020204" pitchFamily="34" charset="0"/>
              </a:rPr>
              <a:t>3. Warn password </a:t>
            </a:r>
            <a:r>
              <a:rPr lang="en-US" altLang="ja-JP" dirty="0">
                <a:latin typeface="Arial" panose="020B0604020202020204" pitchFamily="34" charset="0"/>
                <a:cs typeface="Arial" panose="020B0604020202020204" pitchFamily="34" charset="0"/>
              </a:rPr>
              <a:t>reset in SMS </a:t>
            </a:r>
            <a:r>
              <a:rPr lang="en-US" altLang="ja-JP" dirty="0" smtClean="0">
                <a:latin typeface="Arial" panose="020B0604020202020204" pitchFamily="34" charset="0"/>
                <a:cs typeface="Arial" panose="020B0604020202020204" pitchFamily="34" charset="0"/>
              </a:rPr>
              <a:t>message.</a:t>
            </a:r>
          </a:p>
          <a:p>
            <a:pPr marL="0" indent="0">
              <a:buNone/>
            </a:pPr>
            <a:r>
              <a:rPr lang="en-US" altLang="ja-JP"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altLang="ja-JP" dirty="0">
                <a:solidFill>
                  <a:srgbClr val="FF0000"/>
                </a:solidFill>
                <a:latin typeface="Arial" panose="020B0604020202020204" pitchFamily="34" charset="0"/>
                <a:cs typeface="Arial" panose="020B0604020202020204" pitchFamily="34" charset="0"/>
                <a:sym typeface="Wingdings" panose="05000000000000000000" pitchFamily="2" charset="2"/>
              </a:rPr>
              <a:t>N</a:t>
            </a:r>
            <a:r>
              <a:rPr lang="en-US" altLang="ja-JP" dirty="0" smtClean="0">
                <a:solidFill>
                  <a:srgbClr val="FF0000"/>
                </a:solidFill>
                <a:latin typeface="Arial" panose="020B0604020202020204" pitchFamily="34" charset="0"/>
                <a:cs typeface="Arial" panose="020B0604020202020204" pitchFamily="34" charset="0"/>
              </a:rPr>
              <a:t>o </a:t>
            </a:r>
            <a:r>
              <a:rPr lang="en-US" altLang="ja-JP" dirty="0">
                <a:solidFill>
                  <a:srgbClr val="FF0000"/>
                </a:solidFill>
                <a:latin typeface="Arial" panose="020B0604020202020204" pitchFamily="34" charset="0"/>
                <a:cs typeface="Arial" panose="020B0604020202020204" pitchFamily="34" charset="0"/>
              </a:rPr>
              <a:t>one read the warning message </a:t>
            </a:r>
            <a:r>
              <a:rPr lang="en-US" altLang="ja-JP" dirty="0" smtClean="0">
                <a:solidFill>
                  <a:srgbClr val="FF0000"/>
                </a:solidFill>
                <a:latin typeface="Arial" panose="020B0604020202020204" pitchFamily="34" charset="0"/>
                <a:cs typeface="Arial" panose="020B0604020202020204" pitchFamily="34" charset="0"/>
              </a:rPr>
              <a:t>carefully.</a:t>
            </a:r>
            <a:endParaRPr lang="en-US" altLang="ja-JP" dirty="0">
              <a:solidFill>
                <a:srgbClr val="FF0000"/>
              </a:solidFill>
              <a:latin typeface="Arial" panose="020B0604020202020204" pitchFamily="34" charset="0"/>
              <a:cs typeface="Arial" panose="020B0604020202020204" pitchFamily="34" charset="0"/>
            </a:endParaRPr>
          </a:p>
        </p:txBody>
      </p:sp>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Gelernter et al</a:t>
            </a:r>
            <a:r>
              <a:rPr lang="en-US" altLang="ja-JP" dirty="0" smtClean="0">
                <a:latin typeface="Arial" panose="020B0604020202020204" pitchFamily="34" charset="0"/>
                <a:cs typeface="Arial" panose="020B0604020202020204" pitchFamily="34" charset="0"/>
              </a:rPr>
              <a:t>.’s </a:t>
            </a:r>
            <a:r>
              <a:rPr lang="en-US" altLang="ja-JP" dirty="0">
                <a:latin typeface="Arial" panose="020B0604020202020204" pitchFamily="34" charset="0"/>
                <a:cs typeface="Arial" panose="020B0604020202020204" pitchFamily="34" charset="0"/>
              </a:rPr>
              <a:t>S</a:t>
            </a:r>
            <a:r>
              <a:rPr lang="en-US" altLang="ja-JP" dirty="0" smtClean="0">
                <a:latin typeface="Arial" panose="020B0604020202020204" pitchFamily="34" charset="0"/>
                <a:cs typeface="Arial" panose="020B0604020202020204" pitchFamily="34" charset="0"/>
              </a:rPr>
              <a:t>uggestions </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6</a:t>
            </a:fld>
            <a:endParaRPr kumimoji="1" lang="ja-JP" altLang="en-US"/>
          </a:p>
        </p:txBody>
      </p:sp>
    </p:spTree>
    <p:extLst>
      <p:ext uri="{BB962C8B-B14F-4D97-AF65-F5344CB8AC3E}">
        <p14:creationId xmlns:p14="http://schemas.microsoft.com/office/powerpoint/2010/main" val="3381441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6591109" y="2264229"/>
            <a:ext cx="5498021" cy="4524832"/>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02870" y="2264229"/>
            <a:ext cx="6480810" cy="4524832"/>
          </a:xfrm>
          <a:prstGeom prst="rect">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28823" y="1703347"/>
            <a:ext cx="2767104" cy="461665"/>
          </a:xfrm>
          <a:prstGeom prst="rect">
            <a:avLst/>
          </a:prstGeom>
          <a:noFill/>
        </p:spPr>
        <p:txBody>
          <a:bodyPr wrap="none" rtlCol="0">
            <a:spAutoFit/>
          </a:bodyPr>
          <a:lstStyle/>
          <a:p>
            <a:r>
              <a:rPr lang="en-US" altLang="ja-JP" sz="2400" dirty="0" smtClean="0">
                <a:latin typeface="Arial" panose="020B0604020202020204" pitchFamily="34" charset="0"/>
                <a:cs typeface="Arial" panose="020B0604020202020204" pitchFamily="34" charset="0"/>
              </a:rPr>
              <a:t>Long </a:t>
            </a:r>
            <a:r>
              <a:rPr lang="en-US" altLang="ja-JP" sz="2400" dirty="0">
                <a:latin typeface="Arial" panose="020B0604020202020204" pitchFamily="34" charset="0"/>
                <a:cs typeface="Arial" panose="020B0604020202020204" pitchFamily="34" charset="0"/>
              </a:rPr>
              <a:t>SMS </a:t>
            </a:r>
            <a:r>
              <a:rPr lang="en-US" altLang="ja-JP" sz="2400" dirty="0" smtClean="0">
                <a:latin typeface="Arial" panose="020B0604020202020204" pitchFamily="34" charset="0"/>
                <a:cs typeface="Arial" panose="020B0604020202020204" pitchFamily="34" charset="0"/>
              </a:rPr>
              <a:t>attacks </a:t>
            </a:r>
            <a:endParaRPr kumimoji="1" lang="ja-JP" altLang="en-US" sz="2400" dirty="0">
              <a:latin typeface="Arial" panose="020B0604020202020204" pitchFamily="34" charset="0"/>
              <a:cs typeface="Arial" panose="020B0604020202020204" pitchFamily="34" charset="0"/>
            </a:endParaRPr>
          </a:p>
        </p:txBody>
      </p:sp>
      <p:sp>
        <p:nvSpPr>
          <p:cNvPr id="9" name="テキスト ボックス 8"/>
          <p:cNvSpPr txBox="1"/>
          <p:nvPr/>
        </p:nvSpPr>
        <p:spPr>
          <a:xfrm>
            <a:off x="7095861" y="2529755"/>
            <a:ext cx="4911922" cy="461665"/>
          </a:xfrm>
          <a:prstGeom prst="rect">
            <a:avLst/>
          </a:prstGeom>
          <a:noFill/>
        </p:spPr>
        <p:txBody>
          <a:bodyPr wrap="none" rtlCol="0">
            <a:spAutoFit/>
          </a:bodyPr>
          <a:lstStyle/>
          <a:p>
            <a:r>
              <a:rPr lang="en-US" altLang="ja-JP" sz="2400" dirty="0" smtClean="0">
                <a:latin typeface="Arial" panose="020B0604020202020204" pitchFamily="34" charset="0"/>
                <a:cs typeface="Arial" panose="020B0604020202020204" pitchFamily="34" charset="0"/>
              </a:rPr>
              <a:t>Alphanumeric </a:t>
            </a:r>
            <a:r>
              <a:rPr lang="en-US" altLang="ja-JP" sz="2400" dirty="0">
                <a:latin typeface="Arial" panose="020B0604020202020204" pitchFamily="34" charset="0"/>
                <a:cs typeface="Arial" panose="020B0604020202020204" pitchFamily="34" charset="0"/>
              </a:rPr>
              <a:t>authentication code </a:t>
            </a:r>
            <a:endParaRPr kumimoji="1" lang="ja-JP" altLang="en-US" sz="2400" dirty="0">
              <a:latin typeface="Arial" panose="020B0604020202020204" pitchFamily="34" charset="0"/>
              <a:cs typeface="Arial" panose="020B0604020202020204" pitchFamily="34" charset="0"/>
            </a:endParaRPr>
          </a:p>
        </p:txBody>
      </p:sp>
      <p:sp>
        <p:nvSpPr>
          <p:cNvPr id="8" name="タイトル 1"/>
          <p:cNvSpPr>
            <a:spLocks noGrp="1"/>
          </p:cNvSpPr>
          <p:nvPr>
            <p:ph type="title"/>
          </p:nvPr>
        </p:nvSpPr>
        <p:spPr>
          <a:xfrm>
            <a:off x="838200" y="365125"/>
            <a:ext cx="10515600" cy="1325563"/>
          </a:xfrm>
        </p:spPr>
        <p:txBody>
          <a:bodyPr/>
          <a:lstStyle/>
          <a:p>
            <a:r>
              <a:rPr lang="en-US" altLang="ja-JP" dirty="0" smtClean="0">
                <a:latin typeface="Arial" panose="020B0604020202020204" pitchFamily="34" charset="0"/>
                <a:cs typeface="Arial" panose="020B0604020202020204" pitchFamily="34" charset="0"/>
              </a:rPr>
              <a:t>New Threads</a:t>
            </a:r>
            <a:endParaRPr kumimoji="1" lang="ja-JP" altLang="en-US" dirty="0"/>
          </a:p>
        </p:txBody>
      </p:sp>
      <p:sp>
        <p:nvSpPr>
          <p:cNvPr id="2" name="スライド番号プレースホルダー 1"/>
          <p:cNvSpPr>
            <a:spLocks noGrp="1"/>
          </p:cNvSpPr>
          <p:nvPr>
            <p:ph type="sldNum" sz="quarter" idx="12"/>
          </p:nvPr>
        </p:nvSpPr>
        <p:spPr>
          <a:xfrm>
            <a:off x="9340119" y="6464384"/>
            <a:ext cx="2743200" cy="365125"/>
          </a:xfrm>
        </p:spPr>
        <p:txBody>
          <a:bodyPr/>
          <a:lstStyle/>
          <a:p>
            <a:fld id="{A5F7B8A1-5997-443C-9D3F-26BD16AE777D}" type="slidenum">
              <a:rPr kumimoji="1" lang="ja-JP" altLang="en-US" sz="1400" smtClean="0">
                <a:solidFill>
                  <a:schemeClr val="tx1"/>
                </a:solidFill>
              </a:rPr>
              <a:t>7</a:t>
            </a:fld>
            <a:endParaRPr kumimoji="1" lang="ja-JP" altLang="en-US" sz="1400" dirty="0">
              <a:solidFill>
                <a:schemeClr val="tx1"/>
              </a:solidFill>
            </a:endParaRPr>
          </a:p>
        </p:txBody>
      </p:sp>
      <p:sp>
        <p:nvSpPr>
          <p:cNvPr id="11" name="コンテンツ プレースホルダー 10"/>
          <p:cNvSpPr>
            <a:spLocks noGrp="1"/>
          </p:cNvSpPr>
          <p:nvPr>
            <p:ph sz="half" idx="1"/>
          </p:nvPr>
        </p:nvSpPr>
        <p:spPr>
          <a:xfrm>
            <a:off x="598517" y="2846178"/>
            <a:ext cx="5627716" cy="1881851"/>
          </a:xfrm>
          <a:prstGeom prst="wedgeRoundRectCallout">
            <a:avLst>
              <a:gd name="adj1" fmla="val -56340"/>
              <a:gd name="adj2" fmla="val 48398"/>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kumimoji="1" lang="en-US" altLang="ja-JP" sz="2000" dirty="0" smtClean="0">
                <a:solidFill>
                  <a:schemeClr val="tx1"/>
                </a:solidFill>
                <a:latin typeface="Arial" panose="020B0604020202020204" pitchFamily="34" charset="0"/>
                <a:cs typeface="Arial" panose="020B0604020202020204" pitchFamily="34" charset="0"/>
              </a:rPr>
              <a:t>Please </a:t>
            </a:r>
            <a:r>
              <a:rPr lang="en-US" altLang="ja-JP" sz="2000" dirty="0" smtClean="0">
                <a:solidFill>
                  <a:schemeClr val="tx1"/>
                </a:solidFill>
                <a:latin typeface="Arial" panose="020B0604020202020204" pitchFamily="34" charset="0"/>
                <a:cs typeface="Arial" panose="020B0604020202020204" pitchFamily="34" charset="0"/>
              </a:rPr>
              <a:t>enter identification code to register an account. This process make this registration secure. The authentication code is </a:t>
            </a:r>
            <a:r>
              <a:rPr lang="en-US" altLang="ja-JP" sz="2000" u="sng" dirty="0" smtClean="0">
                <a:solidFill>
                  <a:srgbClr val="0070C0"/>
                </a:solidFill>
                <a:latin typeface="Arial" panose="020B0604020202020204" pitchFamily="34" charset="0"/>
                <a:cs typeface="Arial" panose="020B0604020202020204" pitchFamily="34" charset="0"/>
              </a:rPr>
              <a:t>368552</a:t>
            </a:r>
            <a:r>
              <a:rPr lang="en-US" altLang="ja-JP" sz="2000" dirty="0" smtClean="0">
                <a:solidFill>
                  <a:schemeClr val="tx1"/>
                </a:solidFill>
                <a:latin typeface="Arial" panose="020B0604020202020204" pitchFamily="34" charset="0"/>
                <a:cs typeface="Arial" panose="020B0604020202020204" pitchFamily="34" charset="0"/>
              </a:rPr>
              <a:t>. After entering this code, please enter second code to send. Repeat twice makes it possible to register more secure.</a:t>
            </a:r>
            <a:endParaRPr lang="en-US" altLang="ja-JP" sz="2000" dirty="0">
              <a:solidFill>
                <a:schemeClr val="tx1"/>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176835" y="2384513"/>
            <a:ext cx="356188" cy="461665"/>
          </a:xfrm>
          <a:prstGeom prst="rect">
            <a:avLst/>
          </a:prstGeom>
          <a:noFill/>
        </p:spPr>
        <p:txBody>
          <a:bodyPr wrap="none" rtlCol="0">
            <a:spAutoFit/>
          </a:bodyPr>
          <a:lstStyle/>
          <a:p>
            <a:r>
              <a:rPr lang="en-US" altLang="ja-JP" sz="2400" dirty="0" smtClean="0">
                <a:latin typeface="Arial" panose="020B0604020202020204" pitchFamily="34" charset="0"/>
                <a:cs typeface="Arial" panose="020B0604020202020204" pitchFamily="34" charset="0"/>
              </a:rPr>
              <a:t>1</a:t>
            </a:r>
            <a:endParaRPr kumimoji="1" lang="ja-JP" altLang="en-US" sz="2400" dirty="0">
              <a:latin typeface="Arial" panose="020B0604020202020204" pitchFamily="34" charset="0"/>
              <a:cs typeface="Arial" panose="020B0604020202020204" pitchFamily="34" charset="0"/>
            </a:endParaRPr>
          </a:p>
        </p:txBody>
      </p:sp>
      <p:sp>
        <p:nvSpPr>
          <p:cNvPr id="13" name="角丸四角形吹き出し 12"/>
          <p:cNvSpPr/>
          <p:nvPr/>
        </p:nvSpPr>
        <p:spPr>
          <a:xfrm>
            <a:off x="598517" y="5611374"/>
            <a:ext cx="5627716" cy="942924"/>
          </a:xfrm>
          <a:prstGeom prst="wedgeRoundRectCallout">
            <a:avLst>
              <a:gd name="adj1" fmla="val -55568"/>
              <a:gd name="adj2" fmla="val 48019"/>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Arial" panose="020B0604020202020204" pitchFamily="34" charset="0"/>
                <a:cs typeface="Arial" panose="020B0604020202020204" pitchFamily="34" charset="0"/>
              </a:rPr>
              <a:t>Your S! JAPAN </a:t>
            </a:r>
            <a:r>
              <a:rPr lang="en-US" altLang="ja-JP" dirty="0" smtClean="0">
                <a:solidFill>
                  <a:schemeClr val="tx1"/>
                </a:solidFill>
                <a:latin typeface="Arial" panose="020B0604020202020204" pitchFamily="34" charset="0"/>
                <a:cs typeface="Arial" panose="020B0604020202020204" pitchFamily="34" charset="0"/>
              </a:rPr>
              <a:t>password reset code is </a:t>
            </a:r>
            <a:r>
              <a:rPr lang="en-US" altLang="ja-JP" u="sng" dirty="0" smtClean="0">
                <a:solidFill>
                  <a:srgbClr val="0070C0"/>
                </a:solidFill>
                <a:latin typeface="Arial" panose="020B0604020202020204" pitchFamily="34" charset="0"/>
                <a:cs typeface="Arial" panose="020B0604020202020204" pitchFamily="34" charset="0"/>
              </a:rPr>
              <a:t>259003</a:t>
            </a:r>
            <a:r>
              <a:rPr lang="en-US" altLang="ja-JP" dirty="0" smtClean="0">
                <a:solidFill>
                  <a:schemeClr val="tx1"/>
                </a:solidFill>
                <a:latin typeface="Arial" panose="020B0604020202020204" pitchFamily="34" charset="0"/>
                <a:cs typeface="Arial" panose="020B0604020202020204" pitchFamily="34" charset="0"/>
              </a:rPr>
              <a:t>. You can’t </a:t>
            </a:r>
            <a:r>
              <a:rPr lang="en-US" altLang="ja-JP" dirty="0">
                <a:solidFill>
                  <a:schemeClr val="tx1"/>
                </a:solidFill>
                <a:latin typeface="Arial" panose="020B0604020202020204" pitchFamily="34" charset="0"/>
                <a:cs typeface="Arial" panose="020B0604020202020204" pitchFamily="34" charset="0"/>
              </a:rPr>
              <a:t>reply </a:t>
            </a:r>
            <a:r>
              <a:rPr lang="en-US" altLang="ja-JP" dirty="0" smtClean="0">
                <a:solidFill>
                  <a:schemeClr val="tx1"/>
                </a:solidFill>
                <a:latin typeface="Arial" panose="020B0604020202020204" pitchFamily="34" charset="0"/>
                <a:cs typeface="Arial" panose="020B0604020202020204" pitchFamily="34" charset="0"/>
              </a:rPr>
              <a:t>this message.</a:t>
            </a:r>
            <a:endParaRPr lang="en-US" altLang="ja-JP" dirty="0">
              <a:solidFill>
                <a:schemeClr val="tx1"/>
              </a:solidFill>
              <a:latin typeface="Arial" panose="020B0604020202020204" pitchFamily="34" charset="0"/>
              <a:cs typeface="Arial" panose="020B0604020202020204" pitchFamily="34" charset="0"/>
            </a:endParaRPr>
          </a:p>
        </p:txBody>
      </p:sp>
      <p:sp>
        <p:nvSpPr>
          <p:cNvPr id="14" name="テキスト ボックス 13"/>
          <p:cNvSpPr txBox="1"/>
          <p:nvPr/>
        </p:nvSpPr>
        <p:spPr>
          <a:xfrm>
            <a:off x="176835" y="5149709"/>
            <a:ext cx="356188" cy="461665"/>
          </a:xfrm>
          <a:prstGeom prst="rect">
            <a:avLst/>
          </a:prstGeom>
          <a:noFill/>
        </p:spPr>
        <p:txBody>
          <a:bodyPr wrap="none" rtlCol="0">
            <a:spAutoFit/>
          </a:bodyPr>
          <a:lstStyle/>
          <a:p>
            <a:r>
              <a:rPr lang="en-US" altLang="ja-JP" sz="2400" dirty="0" smtClean="0">
                <a:latin typeface="Arial" panose="020B0604020202020204" pitchFamily="34" charset="0"/>
                <a:cs typeface="Arial" panose="020B0604020202020204" pitchFamily="34" charset="0"/>
              </a:rPr>
              <a:t>2</a:t>
            </a:r>
            <a:endParaRPr kumimoji="1" lang="ja-JP" altLang="en-US" sz="2400" dirty="0">
              <a:latin typeface="Arial" panose="020B0604020202020204" pitchFamily="34" charset="0"/>
              <a:cs typeface="Arial" panose="020B0604020202020204" pitchFamily="34" charset="0"/>
            </a:endParaRPr>
          </a:p>
        </p:txBody>
      </p:sp>
      <p:sp>
        <p:nvSpPr>
          <p:cNvPr id="15" name="角丸四角形吹き出し 14"/>
          <p:cNvSpPr/>
          <p:nvPr/>
        </p:nvSpPr>
        <p:spPr>
          <a:xfrm>
            <a:off x="7194625" y="5444877"/>
            <a:ext cx="4548515" cy="1137006"/>
          </a:xfrm>
          <a:prstGeom prst="wedgeRoundRectCallout">
            <a:avLst>
              <a:gd name="adj1" fmla="val -61033"/>
              <a:gd name="adj2" fmla="val 34599"/>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Arial" panose="020B0604020202020204" pitchFamily="34" charset="0"/>
                <a:cs typeface="Arial" panose="020B0604020202020204" pitchFamily="34" charset="0"/>
              </a:rPr>
              <a:t>Your S! JAPAN </a:t>
            </a:r>
            <a:r>
              <a:rPr lang="en-US" altLang="ja-JP" sz="2000" dirty="0" smtClean="0">
                <a:solidFill>
                  <a:schemeClr val="tx1"/>
                </a:solidFill>
                <a:latin typeface="Arial" panose="020B0604020202020204" pitchFamily="34" charset="0"/>
                <a:cs typeface="Arial" panose="020B0604020202020204" pitchFamily="34" charset="0"/>
              </a:rPr>
              <a:t>password reset code is </a:t>
            </a:r>
            <a:r>
              <a:rPr lang="en-US" altLang="ja-JP" sz="2000" u="sng" dirty="0" smtClean="0">
                <a:solidFill>
                  <a:srgbClr val="0070C0"/>
                </a:solidFill>
                <a:latin typeface="Arial" panose="020B0604020202020204" pitchFamily="34" charset="0"/>
                <a:cs typeface="Arial" panose="020B0604020202020204" pitchFamily="34" charset="0"/>
              </a:rPr>
              <a:t>259003</a:t>
            </a:r>
            <a:r>
              <a:rPr lang="en-US" altLang="ja-JP" sz="2000" dirty="0" smtClean="0">
                <a:solidFill>
                  <a:schemeClr val="tx1"/>
                </a:solidFill>
                <a:latin typeface="Arial" panose="020B0604020202020204" pitchFamily="34" charset="0"/>
                <a:cs typeface="Arial" panose="020B0604020202020204" pitchFamily="34" charset="0"/>
              </a:rPr>
              <a:t>. You can’t </a:t>
            </a:r>
            <a:r>
              <a:rPr lang="en-US" altLang="ja-JP" sz="2000" dirty="0">
                <a:solidFill>
                  <a:schemeClr val="tx1"/>
                </a:solidFill>
                <a:latin typeface="Arial" panose="020B0604020202020204" pitchFamily="34" charset="0"/>
                <a:cs typeface="Arial" panose="020B0604020202020204" pitchFamily="34" charset="0"/>
              </a:rPr>
              <a:t>reply </a:t>
            </a:r>
            <a:r>
              <a:rPr lang="en-US" altLang="ja-JP" sz="2000" dirty="0" smtClean="0">
                <a:solidFill>
                  <a:schemeClr val="tx1"/>
                </a:solidFill>
                <a:latin typeface="Arial" panose="020B0604020202020204" pitchFamily="34" charset="0"/>
                <a:cs typeface="Arial" panose="020B0604020202020204" pitchFamily="34" charset="0"/>
              </a:rPr>
              <a:t>this message.</a:t>
            </a:r>
            <a:endParaRPr lang="en-US" altLang="ja-JP" sz="2000" dirty="0">
              <a:solidFill>
                <a:schemeClr val="tx1"/>
              </a:solidFill>
              <a:latin typeface="Arial" panose="020B0604020202020204" pitchFamily="34" charset="0"/>
              <a:cs typeface="Arial" panose="020B0604020202020204" pitchFamily="34" charset="0"/>
            </a:endParaRPr>
          </a:p>
        </p:txBody>
      </p:sp>
      <p:sp>
        <p:nvSpPr>
          <p:cNvPr id="16" name="角丸四角形吹き出し 15"/>
          <p:cNvSpPr/>
          <p:nvPr/>
        </p:nvSpPr>
        <p:spPr>
          <a:xfrm>
            <a:off x="7194625" y="3190039"/>
            <a:ext cx="4548515" cy="1316855"/>
          </a:xfrm>
          <a:prstGeom prst="wedgeRoundRectCallout">
            <a:avLst>
              <a:gd name="adj1" fmla="val -61033"/>
              <a:gd name="adj2" fmla="val 34599"/>
              <a:gd name="adj3" fmla="val 16667"/>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Arial" panose="020B0604020202020204" pitchFamily="34" charset="0"/>
                <a:cs typeface="Arial" panose="020B0604020202020204" pitchFamily="34" charset="0"/>
              </a:rPr>
              <a:t>Your S! JAPAN </a:t>
            </a:r>
            <a:r>
              <a:rPr lang="en-US" altLang="ja-JP" sz="2000" dirty="0" smtClean="0">
                <a:solidFill>
                  <a:schemeClr val="tx1"/>
                </a:solidFill>
                <a:latin typeface="Arial" panose="020B0604020202020204" pitchFamily="34" charset="0"/>
                <a:cs typeface="Arial" panose="020B0604020202020204" pitchFamily="34" charset="0"/>
              </a:rPr>
              <a:t>password reset code is b2g6yk4h. You can’t </a:t>
            </a:r>
            <a:r>
              <a:rPr lang="en-US" altLang="ja-JP" sz="2000" dirty="0">
                <a:solidFill>
                  <a:schemeClr val="tx1"/>
                </a:solidFill>
                <a:latin typeface="Arial" panose="020B0604020202020204" pitchFamily="34" charset="0"/>
                <a:cs typeface="Arial" panose="020B0604020202020204" pitchFamily="34" charset="0"/>
              </a:rPr>
              <a:t>reply </a:t>
            </a:r>
            <a:r>
              <a:rPr lang="en-US" altLang="ja-JP" sz="2000" dirty="0" smtClean="0">
                <a:solidFill>
                  <a:schemeClr val="tx1"/>
                </a:solidFill>
                <a:latin typeface="Arial" panose="020B0604020202020204" pitchFamily="34" charset="0"/>
                <a:cs typeface="Arial" panose="020B0604020202020204" pitchFamily="34" charset="0"/>
              </a:rPr>
              <a:t>this message.</a:t>
            </a:r>
            <a:endParaRPr lang="en-US" altLang="ja-JP" sz="2000" dirty="0">
              <a:solidFill>
                <a:schemeClr val="tx1"/>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7381610" y="4902315"/>
            <a:ext cx="4174541" cy="461665"/>
          </a:xfrm>
          <a:prstGeom prst="rect">
            <a:avLst/>
          </a:prstGeom>
          <a:noFill/>
        </p:spPr>
        <p:txBody>
          <a:bodyPr wrap="none" rtlCol="0">
            <a:spAutoFit/>
          </a:bodyPr>
          <a:lstStyle/>
          <a:p>
            <a:r>
              <a:rPr lang="en-US" altLang="ja-JP" sz="2400" dirty="0" smtClean="0">
                <a:latin typeface="Arial" panose="020B0604020202020204" pitchFamily="34" charset="0"/>
                <a:cs typeface="Arial" panose="020B0604020202020204" pitchFamily="34" charset="0"/>
              </a:rPr>
              <a:t>Numeric </a:t>
            </a:r>
            <a:r>
              <a:rPr lang="en-US" altLang="ja-JP" sz="2400" dirty="0">
                <a:latin typeface="Arial" panose="020B0604020202020204" pitchFamily="34" charset="0"/>
                <a:cs typeface="Arial" panose="020B0604020202020204" pitchFamily="34" charset="0"/>
              </a:rPr>
              <a:t>authentication code </a:t>
            </a:r>
            <a:endParaRPr kumimoji="1" lang="ja-JP" altLang="en-US" sz="2400" dirty="0">
              <a:latin typeface="Arial" panose="020B0604020202020204" pitchFamily="34" charset="0"/>
              <a:cs typeface="Arial" panose="020B0604020202020204" pitchFamily="34" charset="0"/>
            </a:endParaRPr>
          </a:p>
        </p:txBody>
      </p:sp>
      <p:cxnSp>
        <p:nvCxnSpPr>
          <p:cNvPr id="10" name="直線コネクタ 9"/>
          <p:cNvCxnSpPr/>
          <p:nvPr/>
        </p:nvCxnSpPr>
        <p:spPr>
          <a:xfrm>
            <a:off x="6583680" y="2264229"/>
            <a:ext cx="0" cy="452483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784063" y="1711645"/>
            <a:ext cx="5112112" cy="461665"/>
          </a:xfrm>
          <a:prstGeom prst="rect">
            <a:avLst/>
          </a:prstGeom>
          <a:noFill/>
        </p:spPr>
        <p:txBody>
          <a:bodyPr wrap="square" rtlCol="0">
            <a:spAutoFit/>
          </a:bodyPr>
          <a:lstStyle/>
          <a:p>
            <a:r>
              <a:rPr lang="en-US" altLang="ja-JP" sz="2400" dirty="0" smtClean="0">
                <a:latin typeface="Arial" panose="020B0604020202020204" pitchFamily="34" charset="0"/>
                <a:cs typeface="Arial" panose="020B0604020202020204" pitchFamily="34" charset="0"/>
              </a:rPr>
              <a:t>Numeric authentication code attacks </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26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Arial" panose="020B0604020202020204" pitchFamily="34" charset="0"/>
                <a:cs typeface="Arial" panose="020B0604020202020204" pitchFamily="34" charset="0"/>
              </a:rPr>
              <a:t>Research Questions</a:t>
            </a:r>
            <a:endParaRPr kumimoji="1" lang="ja-JP" altLang="en-US" dirty="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p:txBody>
          <a:bodyPr/>
          <a:lstStyle/>
          <a:p>
            <a:pPr lvl="0"/>
            <a:r>
              <a:rPr lang="en-US" altLang="ja-JP" dirty="0">
                <a:latin typeface="Arial" panose="020B0604020202020204" pitchFamily="34" charset="0"/>
                <a:cs typeface="Arial" panose="020B0604020202020204" pitchFamily="34" charset="0"/>
              </a:rPr>
              <a:t>Are the Japanese major websites secure against the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attack?</a:t>
            </a:r>
            <a:endParaRPr lang="ja-JP" altLang="ja-JP"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What styles of message does work effective to reduce risk of the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attack? </a:t>
            </a:r>
            <a:endParaRPr lang="ja-JP" altLang="ja-JP" dirty="0">
              <a:latin typeface="Arial" panose="020B0604020202020204" pitchFamily="34" charset="0"/>
              <a:cs typeface="Arial" panose="020B0604020202020204" pitchFamily="34" charset="0"/>
            </a:endParaRPr>
          </a:p>
          <a:p>
            <a:pPr lvl="0"/>
            <a:r>
              <a:rPr lang="en-US" altLang="ja-JP" dirty="0">
                <a:latin typeface="Arial" panose="020B0604020202020204" pitchFamily="34" charset="0"/>
                <a:cs typeface="Arial" panose="020B0604020202020204" pitchFamily="34" charset="0"/>
              </a:rPr>
              <a:t>Who are vulnerable to the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attack?</a:t>
            </a:r>
            <a:endParaRPr lang="ja-JP" altLang="ja-JP"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fld id="{A5F7B8A1-5997-443C-9D3F-26BD16AE777D}" type="slidenum">
              <a:rPr kumimoji="1" lang="ja-JP" altLang="en-US" smtClean="0"/>
              <a:t>8</a:t>
            </a:fld>
            <a:endParaRPr kumimoji="1" lang="ja-JP" altLang="en-US"/>
          </a:p>
        </p:txBody>
      </p:sp>
    </p:spTree>
    <p:extLst>
      <p:ext uri="{BB962C8B-B14F-4D97-AF65-F5344CB8AC3E}">
        <p14:creationId xmlns:p14="http://schemas.microsoft.com/office/powerpoint/2010/main" val="3568025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Our Approach</a:t>
            </a:r>
            <a:endParaRPr kumimoji="1" lang="ja-JP" altLang="en-US" dirty="0"/>
          </a:p>
        </p:txBody>
      </p:sp>
      <p:sp>
        <p:nvSpPr>
          <p:cNvPr id="4" name="スライド番号プレースホルダー 3"/>
          <p:cNvSpPr>
            <a:spLocks noGrp="1"/>
          </p:cNvSpPr>
          <p:nvPr>
            <p:ph type="sldNum" sz="quarter" idx="12"/>
          </p:nvPr>
        </p:nvSpPr>
        <p:spPr/>
        <p:txBody>
          <a:bodyPr/>
          <a:lstStyle/>
          <a:p>
            <a:fld id="{A5F7B8A1-5997-443C-9D3F-26BD16AE777D}" type="slidenum">
              <a:rPr lang="ja-JP" altLang="en-US" smtClean="0"/>
              <a:pPr/>
              <a:t>9</a:t>
            </a:fld>
            <a:endParaRPr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lang="en-US" altLang="ja-JP" dirty="0">
                <a:latin typeface="Arial" panose="020B0604020202020204" pitchFamily="34" charset="0"/>
                <a:cs typeface="Arial" panose="020B0604020202020204" pitchFamily="34" charset="0"/>
              </a:rPr>
              <a:t>Investigate the top 200 websites of Alexa </a:t>
            </a:r>
            <a:r>
              <a:rPr lang="en-US" altLang="ja-JP" dirty="0" smtClean="0">
                <a:latin typeface="Arial" panose="020B0604020202020204" pitchFamily="34" charset="0"/>
                <a:cs typeface="Arial" panose="020B0604020202020204" pitchFamily="34" charset="0"/>
              </a:rPr>
              <a:t>Japan </a:t>
            </a:r>
          </a:p>
          <a:p>
            <a:pPr lvl="1"/>
            <a:r>
              <a:rPr lang="en-US" altLang="ja-JP" dirty="0" smtClean="0">
                <a:latin typeface="Arial" panose="020B0604020202020204" pitchFamily="34" charset="0"/>
                <a:cs typeface="Arial" panose="020B0604020202020204" pitchFamily="34" charset="0"/>
              </a:rPr>
              <a:t>Account registration </a:t>
            </a:r>
            <a:r>
              <a:rPr lang="en-US" altLang="ja-JP" dirty="0">
                <a:latin typeface="Arial" panose="020B0604020202020204" pitchFamily="34" charset="0"/>
                <a:cs typeface="Arial" panose="020B0604020202020204" pitchFamily="34" charset="0"/>
              </a:rPr>
              <a:t>available?  </a:t>
            </a:r>
          </a:p>
          <a:p>
            <a:pPr lvl="1"/>
            <a:r>
              <a:rPr lang="en-US" altLang="ja-JP" dirty="0">
                <a:latin typeface="Arial" panose="020B0604020202020204" pitchFamily="34" charset="0"/>
                <a:cs typeface="Arial" panose="020B0604020202020204" pitchFamily="34" charset="0"/>
              </a:rPr>
              <a:t>P</a:t>
            </a:r>
            <a:r>
              <a:rPr lang="en-US" altLang="ja-JP" dirty="0" smtClean="0">
                <a:latin typeface="Arial" panose="020B0604020202020204" pitchFamily="34" charset="0"/>
                <a:cs typeface="Arial" panose="020B0604020202020204" pitchFamily="34" charset="0"/>
              </a:rPr>
              <a:t>assword </a:t>
            </a:r>
            <a:r>
              <a:rPr lang="en-US" altLang="ja-JP" dirty="0">
                <a:latin typeface="Arial" panose="020B0604020202020204" pitchFamily="34" charset="0"/>
                <a:cs typeface="Arial" panose="020B0604020202020204" pitchFamily="34" charset="0"/>
              </a:rPr>
              <a:t>reset via SMS used?</a:t>
            </a:r>
          </a:p>
          <a:p>
            <a:pPr lvl="1"/>
            <a:r>
              <a:rPr lang="en-US" altLang="ja-JP" dirty="0">
                <a:latin typeface="Arial" panose="020B0604020202020204" pitchFamily="34" charset="0"/>
                <a:cs typeface="Arial" panose="020B0604020202020204" pitchFamily="34" charset="0"/>
              </a:rPr>
              <a:t>A</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warning given </a:t>
            </a:r>
            <a:r>
              <a:rPr lang="en-US" altLang="ja-JP" dirty="0" smtClean="0">
                <a:latin typeface="Arial" panose="020B0604020202020204" pitchFamily="34" charset="0"/>
                <a:cs typeface="Arial" panose="020B0604020202020204" pitchFamily="34" charset="0"/>
              </a:rPr>
              <a:t>if </a:t>
            </a:r>
            <a:r>
              <a:rPr lang="en-US" altLang="ja-JP" dirty="0">
                <a:latin typeface="Arial" panose="020B0604020202020204" pitchFamily="34" charset="0"/>
                <a:cs typeface="Arial" panose="020B0604020202020204" pitchFamily="34" charset="0"/>
              </a:rPr>
              <a:t>a password reset</a:t>
            </a:r>
            <a:r>
              <a:rPr lang="en-US" altLang="ja-JP" dirty="0" smtClean="0">
                <a:latin typeface="Arial" panose="020B0604020202020204" pitchFamily="34" charset="0"/>
                <a:cs typeface="Arial" panose="020B0604020202020204" pitchFamily="34" charset="0"/>
              </a:rPr>
              <a:t>.</a:t>
            </a:r>
          </a:p>
          <a:p>
            <a:pPr lvl="1"/>
            <a:endParaRPr lang="en-US" altLang="ja-JP" dirty="0" smtClean="0">
              <a:latin typeface="Arial" panose="020B0604020202020204" pitchFamily="34" charset="0"/>
              <a:cs typeface="Arial" panose="020B0604020202020204" pitchFamily="34" charset="0"/>
            </a:endParaRPr>
          </a:p>
          <a:p>
            <a:pPr marL="514350" indent="-514350">
              <a:buFont typeface="+mj-lt"/>
              <a:buAutoNum type="arabicPeriod"/>
            </a:pPr>
            <a:r>
              <a:rPr lang="en-US" altLang="ja-JP" dirty="0" smtClean="0">
                <a:latin typeface="Arial" panose="020B0604020202020204" pitchFamily="34" charset="0"/>
                <a:cs typeface="Arial" panose="020B0604020202020204" pitchFamily="34" charset="0"/>
              </a:rPr>
              <a:t>P</a:t>
            </a:r>
            <a:r>
              <a:rPr lang="en-US" altLang="ja-JP" dirty="0">
                <a:latin typeface="Arial" panose="020B0604020202020204" pitchFamily="34" charset="0"/>
                <a:cs typeface="Arial" panose="020B0604020202020204" pitchFamily="34" charset="0"/>
              </a:rPr>
              <a:t>erform user study on individual characteristics vulnerable to the </a:t>
            </a:r>
            <a:r>
              <a:rPr lang="en-US" altLang="ja-JP" dirty="0" err="1">
                <a:latin typeface="Arial" panose="020B0604020202020204" pitchFamily="34" charset="0"/>
                <a:cs typeface="Arial" panose="020B0604020202020204" pitchFamily="34" charset="0"/>
              </a:rPr>
              <a:t>PRMitM</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attacks</a:t>
            </a:r>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pPr marL="514350" indent="-514350">
              <a:buFont typeface="+mj-lt"/>
              <a:buAutoNum type="arabicPeriod"/>
            </a:pPr>
            <a:endParaRPr lang="en-US" altLang="ja-JP" dirty="0" smtClean="0">
              <a:latin typeface="Arial" panose="020B0604020202020204" pitchFamily="34" charset="0"/>
              <a:cs typeface="Arial" panose="020B0604020202020204" pitchFamily="34" charset="0"/>
            </a:endParaRPr>
          </a:p>
          <a:p>
            <a:pPr marL="514350" lvl="1" indent="-514350">
              <a:spcBef>
                <a:spcPts val="1000"/>
              </a:spcBef>
              <a:buFont typeface="+mj-lt"/>
              <a:buAutoNum type="arabicPeriod"/>
            </a:pPr>
            <a:endParaRPr lang="en-US" altLang="ja-JP" sz="2800" dirty="0">
              <a:latin typeface="Arial" panose="020B0604020202020204" pitchFamily="34" charset="0"/>
              <a:cs typeface="Arial" panose="020B0604020202020204" pitchFamily="34" charset="0"/>
            </a:endParaRPr>
          </a:p>
          <a:p>
            <a:pPr marL="514350" indent="-514350">
              <a:buFont typeface="+mj-lt"/>
              <a:buAutoNum type="arabicPeriod"/>
            </a:pPr>
            <a:endParaRPr lang="en-US" altLang="ja-JP" dirty="0" smtClean="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231605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4832</TotalTime>
  <Words>3108</Words>
  <Application>Microsoft Office PowerPoint</Application>
  <PresentationFormat>ワイド画面</PresentationFormat>
  <Paragraphs>683</Paragraphs>
  <Slides>24</Slides>
  <Notes>23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2" baseType="lpstr">
      <vt:lpstr>游ゴシック</vt:lpstr>
      <vt:lpstr>游ゴシック Light</vt:lpstr>
      <vt:lpstr>Arial</vt:lpstr>
      <vt:lpstr>Cambria Math</vt:lpstr>
      <vt:lpstr>Times</vt:lpstr>
      <vt:lpstr>Wingdings</vt:lpstr>
      <vt:lpstr>Office テーマ</vt:lpstr>
      <vt:lpstr>VISIO</vt:lpstr>
      <vt:lpstr>Impact Assessment of Password Reset MitM attack with Two-factor Authentication</vt:lpstr>
      <vt:lpstr>Background：Password Reset with Two-factor Authentication</vt:lpstr>
      <vt:lpstr>However, we have two SMSs</vt:lpstr>
      <vt:lpstr>Password Reset Man-in-the-Middle Attack (PRMitM) [Gelernter, IEEE Symposium on Security and Privacy 2017]</vt:lpstr>
      <vt:lpstr>Gelernter et al.’s Suggestions </vt:lpstr>
      <vt:lpstr>Gelernter et al.’s Suggestions </vt:lpstr>
      <vt:lpstr>New Threads</vt:lpstr>
      <vt:lpstr>Research Questions</vt:lpstr>
      <vt:lpstr>Our Approach</vt:lpstr>
      <vt:lpstr>Investigation Result Example</vt:lpstr>
      <vt:lpstr>Investigation Result</vt:lpstr>
      <vt:lpstr>Experiment Method Outline</vt:lpstr>
      <vt:lpstr>Four Toy Sites and Subject Groups</vt:lpstr>
      <vt:lpstr>Security Behavior Intentions Scale (SeBIS) [Serge Egelman, SIGCHI Conference on Human Factors in Computing Systems (CHI’ 15)]</vt:lpstr>
      <vt:lpstr>Experimental Result 1</vt:lpstr>
      <vt:lpstr>Evaluation 1. Chi-square test</vt:lpstr>
      <vt:lpstr>Result 2 : SeBIS Score Distribution </vt:lpstr>
      <vt:lpstr>Result 3 : Successful Attack Ratios By User Attributes</vt:lpstr>
      <vt:lpstr>Evaluation 2. logistic regression analysis </vt:lpstr>
      <vt:lpstr>Conclusions</vt:lpstr>
      <vt:lpstr>PowerPoint プレゼンテーション</vt:lpstr>
      <vt:lpstr>Impact Evaluation of PRMitM Attacks </vt:lpstr>
      <vt:lpstr>Impact Evaluation of PRMitM Attacks </vt:lpstr>
      <vt:lpstr>Password Reset Man-in-the-Middle Attack (PRMitM) [Gelernter, IEEE Symposium on Security and Privacy 2017]</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Assessment of Password Reset MitM attack with Two-factor Authentication</dc:title>
  <dc:creator>sasa</dc:creator>
  <cp:lastModifiedBy>ささ</cp:lastModifiedBy>
  <cp:revision>60</cp:revision>
  <dcterms:created xsi:type="dcterms:W3CDTF">2018-11-13T06:25:25Z</dcterms:created>
  <dcterms:modified xsi:type="dcterms:W3CDTF">2019-02-14T10:21:27Z</dcterms:modified>
</cp:coreProperties>
</file>